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1" r:id="rId3"/>
    <p:sldId id="257" r:id="rId4"/>
    <p:sldId id="258" r:id="rId5"/>
    <p:sldId id="259" r:id="rId6"/>
    <p:sldId id="263" r:id="rId7"/>
    <p:sldId id="271" r:id="rId8"/>
    <p:sldId id="264" r:id="rId9"/>
    <p:sldId id="279" r:id="rId10"/>
    <p:sldId id="280" r:id="rId11"/>
    <p:sldId id="281" r:id="rId12"/>
    <p:sldId id="265" r:id="rId13"/>
    <p:sldId id="267" r:id="rId14"/>
    <p:sldId id="268" r:id="rId15"/>
    <p:sldId id="270" r:id="rId16"/>
    <p:sldId id="269" r:id="rId17"/>
    <p:sldId id="283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FA6C-DD18-427E-8AD7-7C5D6A4DEEE9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F9478-DD2C-4E9F-83A7-FE9869B9D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2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9478-DD2C-4E9F-83A7-FE9869B9DF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9478-DD2C-4E9F-83A7-FE9869B9DF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9478-DD2C-4E9F-83A7-FE9869B9DF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9478-DD2C-4E9F-83A7-FE9869B9DF0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9478-DD2C-4E9F-83A7-FE9869B9DF0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9478-DD2C-4E9F-83A7-FE9869B9DF0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Щербакова.LIBRARY\Desktop\OVOV63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7215238" cy="3000396"/>
          </a:xfrm>
          <a:prstGeom prst="rect">
            <a:avLst/>
          </a:prstGeom>
          <a:noFill/>
        </p:spPr>
      </p:pic>
      <p:pic>
        <p:nvPicPr>
          <p:cNvPr id="1028" name="Picture 4" descr="C:\Users\Щербакова.LIBRARY\Desktop\screenshot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557216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215370" cy="5715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B050"/>
                </a:solidFill>
              </a:rPr>
              <a:t>Молоко на любой вкус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	</a:t>
            </a:r>
            <a:r>
              <a:rPr lang="ru-RU" sz="8000" b="1" dirty="0" smtClean="0">
                <a:solidFill>
                  <a:srgbClr val="C00000"/>
                </a:solidFill>
              </a:rPr>
              <a:t> Кокосовое молоко. </a:t>
            </a:r>
            <a:r>
              <a:rPr lang="ru-RU" sz="8000" dirty="0" smtClean="0"/>
              <a:t> Улучшает работу мозга, </a:t>
            </a:r>
            <a:r>
              <a:rPr lang="ru-RU" sz="8000" dirty="0" err="1" smtClean="0"/>
              <a:t>сердечно-сосудистой</a:t>
            </a:r>
            <a:r>
              <a:rPr lang="ru-RU" sz="8000" dirty="0" smtClean="0"/>
              <a:t> системы, нормализует уровень гемоглобина, глюкозы и холестерина в крови, а также помогает набрать мышечную массу.</a:t>
            </a:r>
            <a:br>
              <a:rPr lang="ru-RU" sz="8000" dirty="0" smtClean="0"/>
            </a:br>
            <a:endParaRPr lang="ru-RU" sz="8000" dirty="0" smtClean="0"/>
          </a:p>
          <a:p>
            <a:pPr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  Соевое молоко. </a:t>
            </a:r>
            <a:r>
              <a:rPr lang="ru-RU" sz="8000" dirty="0" smtClean="0"/>
              <a:t>Отличается низкой калорийностью, улучшает кровообращение и ускоряет регенерацию тканей. Однако соевое молоко не рекомендовано беременным и кормящим женщинам. Кроме того, не стоит употреблять его людям с нарушениями в работе щитовидной железы.</a:t>
            </a:r>
            <a:br>
              <a:rPr lang="ru-RU" sz="8000" dirty="0" smtClean="0"/>
            </a:br>
            <a:r>
              <a:rPr lang="ru-RU" sz="8000" dirty="0" smtClean="0"/>
              <a:t>	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				         </a:t>
            </a:r>
          </a:p>
          <a:p>
            <a:pPr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 				        Овсяное молоко. </a:t>
            </a:r>
            <a:r>
              <a:rPr lang="ru-RU" sz="8000" dirty="0" smtClean="0"/>
              <a:t>Благоприятно влияет на 	                                             пищеварительную систему, нормализует 	                                             уровень холестерина в крови. Однако 	                                             овсяное молоко противопоказано людям, 	                                             страдающим сахарным диабетом.</a:t>
            </a:r>
            <a:br>
              <a:rPr lang="ru-RU" sz="8000" dirty="0" smtClean="0"/>
            </a:br>
            <a:endParaRPr lang="ru-RU" sz="8000" dirty="0" smtClean="0"/>
          </a:p>
          <a:p>
            <a:pPr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  Миндальное молоко. </a:t>
            </a:r>
            <a:r>
              <a:rPr lang="ru-RU" sz="8000" dirty="0" smtClean="0"/>
              <a:t>Оказывает благотворное воздействие на работу нервной системы и состояние кожи, так как в его состав входят цинк, кальций, фосфор, марганец и витамины групп А, Е, С, B1–B9. 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" dirty="0" smtClean="0"/>
          </a:p>
          <a:p>
            <a:pPr>
              <a:buNone/>
            </a:pP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6072206"/>
          <a:ext cx="821537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Шелковский</a:t>
                      </a:r>
                      <a:r>
                        <a:rPr lang="ru-RU" dirty="0" smtClean="0"/>
                        <a:t>, В. Молоко на любой вкус / В. </a:t>
                      </a:r>
                      <a:r>
                        <a:rPr lang="ru-RU" dirty="0" err="1" smtClean="0"/>
                        <a:t>Шелковский</a:t>
                      </a:r>
                      <a:r>
                        <a:rPr lang="ru-RU" dirty="0" smtClean="0"/>
                        <a:t> // </a:t>
                      </a:r>
                      <a:r>
                        <a:rPr lang="ru-RU" baseline="0" dirty="0" smtClean="0"/>
                        <a:t>Здоровый образ жизни. – 2021. – № 8 . – С. 56–57.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034" name="Picture 2" descr="D:\моя презентация\картинки\472787021_2462581237406934_1139690078580482868_n.jpg"/>
          <p:cNvPicPr>
            <a:picLocks noChangeAspect="1" noChangeArrowheads="1"/>
          </p:cNvPicPr>
          <p:nvPr/>
        </p:nvPicPr>
        <p:blipFill>
          <a:blip r:embed="rId2" cstate="print"/>
          <a:srcRect t="9948"/>
          <a:stretch>
            <a:fillRect/>
          </a:stretch>
        </p:blipFill>
        <p:spPr bwMode="auto">
          <a:xfrm>
            <a:off x="357158" y="3000372"/>
            <a:ext cx="3298398" cy="222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501122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Чем заменить сахар?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	 </a:t>
            </a:r>
            <a:r>
              <a:rPr lang="ru-RU" sz="8000" dirty="0" err="1" smtClean="0"/>
              <a:t>Подсластители</a:t>
            </a:r>
            <a:r>
              <a:rPr lang="ru-RU" sz="8000" dirty="0" smtClean="0"/>
              <a:t> можно разделить на две группы: натуральные и синтетические. Первые полностью усваиваются организмом и обеспечивают человека энергией. Они безопасны, но высококалорийны.</a:t>
            </a:r>
            <a:br>
              <a:rPr lang="ru-RU" sz="8000" dirty="0" smtClean="0"/>
            </a:br>
            <a:r>
              <a:rPr lang="ru-RU" sz="8000" dirty="0" smtClean="0"/>
              <a:t>Синтетические не имеют энергетической ценности и часто не усваиваются организмом. Зато увеличивают аппетит.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• Нектар агавы. </a:t>
            </a:r>
            <a:r>
              <a:rPr lang="ru-RU" sz="8000" dirty="0" smtClean="0"/>
              <a:t>Практически полностью 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	состоит из фруктозы, избыток которой вреден. 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• </a:t>
            </a:r>
            <a:r>
              <a:rPr lang="ru-RU" sz="8000" dirty="0" err="1" smtClean="0">
                <a:solidFill>
                  <a:srgbClr val="C00000"/>
                </a:solidFill>
              </a:rPr>
              <a:t>Стевия</a:t>
            </a:r>
            <a:r>
              <a:rPr lang="ru-RU" sz="8000" dirty="0" smtClean="0">
                <a:solidFill>
                  <a:srgbClr val="C00000"/>
                </a:solidFill>
              </a:rPr>
              <a:t>.</a:t>
            </a:r>
            <a:r>
              <a:rPr lang="ru-RU" sz="8000" dirty="0" smtClean="0"/>
              <a:t> Ускоряет сжигание жиров, 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	положительно отражается на работе органов, 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	купирует рост бактерий в ротовой полости. 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• Сорбит. </a:t>
            </a:r>
            <a:r>
              <a:rPr lang="ru-RU" sz="8000" dirty="0" smtClean="0"/>
              <a:t>Добывается из рябины, абрикосов 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	и яблок. Калорийнее сахара, но не влияет на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>	 выработку инсулина. 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• Сахарин. </a:t>
            </a:r>
            <a:r>
              <a:rPr lang="ru-RU" sz="8000" dirty="0" smtClean="0"/>
              <a:t>Имеет низкую калорийность. При длительном приёме провоцирует развитие рака мочевого пузыря и ведёт к образованию камней в желчном пузыре.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• </a:t>
            </a:r>
            <a:r>
              <a:rPr lang="ru-RU" sz="8000" dirty="0" err="1" smtClean="0">
                <a:solidFill>
                  <a:srgbClr val="C00000"/>
                </a:solidFill>
              </a:rPr>
              <a:t>Аспартам</a:t>
            </a:r>
            <a:r>
              <a:rPr lang="ru-RU" sz="8000" dirty="0" smtClean="0">
                <a:solidFill>
                  <a:srgbClr val="C00000"/>
                </a:solidFill>
              </a:rPr>
              <a:t>. </a:t>
            </a:r>
            <a:r>
              <a:rPr lang="ru-RU" sz="8000" dirty="0" smtClean="0"/>
              <a:t>Содержится в жевательной резинке, конфетах, диетических газированных напитках и некоторых соках. Способствует набору лишнего веса..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• </a:t>
            </a:r>
            <a:r>
              <a:rPr lang="ru-RU" sz="8000" dirty="0" err="1" smtClean="0">
                <a:solidFill>
                  <a:srgbClr val="C00000"/>
                </a:solidFill>
              </a:rPr>
              <a:t>Сукралоза</a:t>
            </a:r>
            <a:r>
              <a:rPr lang="ru-RU" sz="8000" dirty="0" smtClean="0">
                <a:solidFill>
                  <a:srgbClr val="C00000"/>
                </a:solidFill>
              </a:rPr>
              <a:t>. </a:t>
            </a:r>
            <a:r>
              <a:rPr lang="ru-RU" sz="8000" dirty="0" smtClean="0"/>
              <a:t>Имеет низкую калорийность. Частый компонент протеиновых порошках.</a:t>
            </a:r>
          </a:p>
          <a:p>
            <a:pPr>
              <a:spcBef>
                <a:spcPts val="0"/>
              </a:spcBef>
              <a:buNone/>
            </a:pPr>
            <a:endParaRPr lang="ru-RU" sz="8000" dirty="0" smtClean="0"/>
          </a:p>
          <a:p>
            <a:pPr>
              <a:spcBef>
                <a:spcPts val="0"/>
              </a:spcBef>
              <a:buNone/>
            </a:pPr>
            <a:endParaRPr lang="ru-RU" sz="8000" dirty="0" smtClean="0"/>
          </a:p>
          <a:p>
            <a:pPr>
              <a:spcBef>
                <a:spcPts val="0"/>
              </a:spcBef>
              <a:buNone/>
            </a:pPr>
            <a:endParaRPr lang="ru-RU" sz="8000" dirty="0" smtClean="0"/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>
              <a:spcBef>
                <a:spcPts val="0"/>
              </a:spcBef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" dirty="0" smtClean="0"/>
          </a:p>
          <a:p>
            <a:pPr>
              <a:buNone/>
            </a:pP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6143644"/>
          <a:ext cx="84296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Сухавер</a:t>
                      </a:r>
                      <a:r>
                        <a:rPr lang="ru-RU" dirty="0" smtClean="0"/>
                        <a:t>, Е. Немного о </a:t>
                      </a:r>
                      <a:r>
                        <a:rPr lang="ru-RU" dirty="0" err="1" smtClean="0"/>
                        <a:t>сахарозаменителях</a:t>
                      </a:r>
                      <a:r>
                        <a:rPr lang="ru-RU" dirty="0" smtClean="0"/>
                        <a:t> / Е. </a:t>
                      </a:r>
                      <a:r>
                        <a:rPr lang="ru-RU" dirty="0" err="1" smtClean="0"/>
                        <a:t>Сухавер</a:t>
                      </a:r>
                      <a:r>
                        <a:rPr lang="ru-RU" dirty="0" smtClean="0"/>
                        <a:t> // Здоровый образ</a:t>
                      </a:r>
                      <a:r>
                        <a:rPr lang="ru-RU" baseline="0" dirty="0" smtClean="0"/>
                        <a:t> жизни. – 2021. – № 8. – С. 56.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58" name="Picture 2" descr="D:\моя презентация\картинки\472668717_2462581257406932_69491414331135901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00240"/>
            <a:ext cx="3071802" cy="205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1714488"/>
          <a:ext cx="6167438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7438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00B050"/>
                          </a:solidFill>
                        </a:rPr>
                        <a:t>Секреты красоты</a:t>
                      </a:r>
                      <a:endParaRPr lang="ru-RU" sz="5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626" name="Picture 2" descr="D:\моя презентация\картинки\473239153_2468766026788455_12626881580806295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43248"/>
            <a:ext cx="5286412" cy="352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Красивые и здоровые ногти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 Красивые и здоровые ногти – это одно из условий, чтобы чувствовать себя настоящей леди. Как достичь успеха в данной области?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На ночь смазывайте ногти жирным питательным кремом.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Ногтям нужна только качественная косметика. В состав дешёвых лаков входит ацетон, которому вынесено обвинение в разрушении верхнего слоя ногтевой пластины, что приводит к её чувствительности и ломкости.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Подпиливать ноготки необходимо в одном направлении. Это поможет избежать повреждения верхнего слоя. Кстати, керамическая пилочка обрабатывает ногти бережнее остальных.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Укрепить ногти помогает правильное и сбалансированное питание с обилием витаминов, кальция и цинка. Также выпивайте 1,5–2 л воды в сутки.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Еженедельно делайте ванночки для ногтей.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Давайте ногтям отдохнуть: периодически освобождайте их от лака и не наносите новый слой не менее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 5 дней.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Надевайте перчатки, работая по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дому.</a:t>
            </a:r>
            <a:endParaRPr lang="ru-RU" sz="8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6072206"/>
          <a:ext cx="828680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Левицкая, Е. Ухоженные и здоровые ногти / Е. Левицкая // Здоровый образ жизни. </a:t>
                      </a:r>
                      <a:r>
                        <a:rPr lang="ru-RU" baseline="0" dirty="0" smtClean="0"/>
                        <a:t>– 2022. – № 8. – С. 60–61.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8" name="Picture 2" descr="D:\моя презентация\картинки\470571355_2444771585854566_630680296893012593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72008"/>
            <a:ext cx="3990975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00B050"/>
                </a:solidFill>
              </a:rPr>
              <a:t>Что любит наша кожа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Для здоровья и упругости коже жизненно важно получать: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антиоксиданты</a:t>
            </a:r>
            <a:r>
              <a:rPr lang="ru-RU" sz="8000" dirty="0" smtClean="0"/>
              <a:t> шпинат, томаты, яблоки, арбуз, клубника, шиповник, зелёный чай;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бета-каротин</a:t>
            </a:r>
            <a:r>
              <a:rPr lang="ru-RU" sz="8000" dirty="0" smtClean="0"/>
              <a:t> помидоры, сладкий перец, сливы, вишня, черешня);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витамины</a:t>
            </a:r>
            <a:r>
              <a:rPr lang="ru-RU" sz="8000" dirty="0" smtClean="0"/>
              <a:t> (фрукты, овощи;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селен</a:t>
            </a:r>
            <a:r>
              <a:rPr lang="ru-RU" sz="8000" dirty="0" smtClean="0"/>
              <a:t> грибы, злаковые растения;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фосфор</a:t>
            </a:r>
            <a:r>
              <a:rPr lang="ru-RU" sz="8000" dirty="0" smtClean="0"/>
              <a:t> рыба, устрицы, морские водоросли;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жирные кислоты </a:t>
            </a:r>
            <a:r>
              <a:rPr lang="ru-RU" sz="8000" dirty="0" smtClean="0"/>
              <a:t>– омега-3 рыба, яйца, постные                                масла, миндальный орех, семена льна;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железо</a:t>
            </a:r>
            <a:r>
              <a:rPr lang="ru-RU" sz="8000" dirty="0" smtClean="0"/>
              <a:t> яблоки, капуста, манго, куриное мясо;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цинк</a:t>
            </a:r>
            <a:r>
              <a:rPr lang="ru-RU" sz="8000" dirty="0" smtClean="0"/>
              <a:t> (</a:t>
            </a:r>
            <a:r>
              <a:rPr lang="ru-RU" sz="8000" dirty="0" err="1" smtClean="0"/>
              <a:t>исломолочная</a:t>
            </a:r>
            <a:r>
              <a:rPr lang="ru-RU" sz="8000" dirty="0" smtClean="0"/>
              <a:t> продукция, груши, яблоки;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протеины</a:t>
            </a:r>
            <a:r>
              <a:rPr lang="ru-RU" sz="8000" dirty="0" smtClean="0"/>
              <a:t> мясо, рыба, орехи.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Продукты, которые оказывают негативное влияние: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Сахар и простые углеводы </a:t>
            </a:r>
            <a:r>
              <a:rPr lang="ru-RU" sz="8000" dirty="0" smtClean="0"/>
              <a:t>приводят к повышенной жирности.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Молочные продукты </a:t>
            </a:r>
            <a:r>
              <a:rPr lang="ru-RU" sz="8000" dirty="0" smtClean="0"/>
              <a:t>способны спровоцировать </a:t>
            </a:r>
            <a:r>
              <a:rPr lang="ru-RU" sz="8000" dirty="0" err="1" smtClean="0"/>
              <a:t>акне</a:t>
            </a:r>
            <a:r>
              <a:rPr lang="ru-RU" sz="8000" dirty="0" smtClean="0"/>
              <a:t>.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Продукты с </a:t>
            </a:r>
            <a:r>
              <a:rPr lang="ru-RU" sz="8000" dirty="0" err="1" smtClean="0">
                <a:solidFill>
                  <a:srgbClr val="C00000"/>
                </a:solidFill>
              </a:rPr>
              <a:t>трансжирами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dirty="0" smtClean="0"/>
              <a:t>(сладости с кондитерским жиром, блюда, жаренные на высоких температурах и приготовленные во фритюре) вызывают отёчность, раздражение, </a:t>
            </a:r>
            <a:r>
              <a:rPr lang="ru-RU" sz="8000" dirty="0" err="1" smtClean="0"/>
              <a:t>акне</a:t>
            </a:r>
            <a:r>
              <a:rPr lang="ru-RU" sz="8000" dirty="0" smtClean="0"/>
              <a:t>.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Спиртные напитки </a:t>
            </a:r>
            <a:r>
              <a:rPr lang="ru-RU" sz="8000" dirty="0" smtClean="0"/>
              <a:t>вызывают сильное обезвоживание кожи</a:t>
            </a:r>
            <a:br>
              <a:rPr lang="ru-RU" sz="8000" dirty="0" smtClean="0"/>
            </a:br>
            <a:r>
              <a:rPr lang="ru-RU" sz="8000" dirty="0" smtClean="0"/>
              <a:t>• </a:t>
            </a:r>
            <a:r>
              <a:rPr lang="ru-RU" sz="8000" dirty="0" smtClean="0">
                <a:solidFill>
                  <a:srgbClr val="C00000"/>
                </a:solidFill>
              </a:rPr>
              <a:t>Кофе</a:t>
            </a:r>
            <a:r>
              <a:rPr lang="ru-RU" sz="8000" dirty="0" smtClean="0"/>
              <a:t> также приводит к обезвоживанию и стимулирует сальные железы, вызывая воспаление.</a:t>
            </a:r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6072206"/>
          <a:ext cx="8143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Милай</a:t>
                      </a:r>
                      <a:r>
                        <a:rPr lang="ru-RU" dirty="0" smtClean="0"/>
                        <a:t>, Н. Питание и кожа / Н. </a:t>
                      </a:r>
                      <a:r>
                        <a:rPr lang="ru-RU" dirty="0" err="1" smtClean="0"/>
                        <a:t>Милай</a:t>
                      </a:r>
                      <a:r>
                        <a:rPr lang="ru-RU" dirty="0" smtClean="0"/>
                        <a:t> // Здоровый образ</a:t>
                      </a:r>
                      <a:r>
                        <a:rPr lang="ru-RU" baseline="0" dirty="0" smtClean="0"/>
                        <a:t> жизни. – 2021. – № 4. – С. 56.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2" name="Picture 2" descr="D:\моя презентация\картинки\470596745_2447324092265982_3017925081696807787_n.jpg"/>
          <p:cNvPicPr>
            <a:picLocks noChangeAspect="1" noChangeArrowheads="1"/>
          </p:cNvPicPr>
          <p:nvPr/>
        </p:nvPicPr>
        <p:blipFill>
          <a:blip r:embed="rId2" cstate="print"/>
          <a:srcRect l="10135" r="10810"/>
          <a:stretch>
            <a:fillRect/>
          </a:stretch>
        </p:blipFill>
        <p:spPr bwMode="auto">
          <a:xfrm>
            <a:off x="6215074" y="1785926"/>
            <a:ext cx="278608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            Кожа под защитой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Кожа – индикатор здоровья организма, поэтому к заботе о ней нужно подходить ответственно. Помогут в этом растительные масла: 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Оливковое масло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Содержит большое количество </a:t>
            </a:r>
            <a:r>
              <a:rPr lang="ru-RU" sz="8000" dirty="0" err="1" smtClean="0"/>
              <a:t>сквалена</a:t>
            </a:r>
            <a:r>
              <a:rPr lang="ru-RU" sz="8000" dirty="0" smtClean="0"/>
              <a:t>. Также в составе есть железо, кальций, витамины групп A, E и D. Для косметических целей нужно выбирать оливковое масло первого холодного отжима. Регулярное применение обеспечит коже гладкость и сияние.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Кокосовое масло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В состав входят витамины групп Е и К, а также множество кислот: </a:t>
            </a:r>
            <a:r>
              <a:rPr lang="ru-RU" sz="8000" dirty="0" err="1" smtClean="0"/>
              <a:t>лауриновая</a:t>
            </a:r>
            <a:r>
              <a:rPr lang="ru-RU" sz="8000" dirty="0" smtClean="0"/>
              <a:t>, </a:t>
            </a:r>
            <a:r>
              <a:rPr lang="ru-RU" sz="8000" dirty="0" err="1" smtClean="0"/>
              <a:t>миристиновая</a:t>
            </a:r>
            <a:r>
              <a:rPr lang="ru-RU" sz="8000" dirty="0" smtClean="0"/>
              <a:t>, пальмитиновая и др. Они помогают бороться с воспалениями и удерживают влагу в клетках. 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Миндальное масло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В высокой концентрации содержит витамины групп Е и К, кислоты и </a:t>
            </a:r>
            <a:r>
              <a:rPr lang="ru-RU" sz="8000" dirty="0" err="1" smtClean="0"/>
              <a:t>фитостеролы</a:t>
            </a:r>
            <a:r>
              <a:rPr lang="ru-RU" sz="8000" dirty="0" smtClean="0"/>
              <a:t> (естественные молекулы растений, напоминающие холестерин). Эти компоненты выравнивают цвет лица, обладают противовоспалительным эффектом. 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Масло персиковых косточек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Не нуждается в особых условиях хранения,                       </a:t>
            </a:r>
            <a:r>
              <a:rPr lang="ru-RU" sz="8000" dirty="0" err="1" smtClean="0"/>
              <a:t>гипоаллергенно</a:t>
            </a:r>
            <a:r>
              <a:rPr lang="ru-RU" sz="8000" dirty="0" smtClean="0"/>
              <a:t>. Содержит полиненасыщенные                                 жирные кислоты, витамины групп A, B, C, E, P и                               минеральные соли. Подходит для ежедневного                                           ухода.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6072207"/>
          <a:ext cx="8215370" cy="65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651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Ковальчук, П. Чистая кожа</a:t>
                      </a:r>
                      <a:r>
                        <a:rPr lang="ru-RU" baseline="0" dirty="0" smtClean="0"/>
                        <a:t> / П. Ковальчук // Здоровый образ жизни. – 2022. – № 7. – С. 62.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Красивые зубы – здоровые зубы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Чистка с помощью зубной щётки и пасты помогает избавиться от налёта и остатков пищи, которые могут провоцировать развитие кариеса и заболевания дёсен. Но одной этой гигиенической процедуры для сохранения здоровья полости рта недостаточно. Итак, </a:t>
            </a:r>
            <a:r>
              <a:rPr lang="ru-RU" sz="8000" dirty="0" smtClean="0">
                <a:solidFill>
                  <a:srgbClr val="FF0000"/>
                </a:solidFill>
              </a:rPr>
              <a:t>десять средств</a:t>
            </a:r>
            <a:r>
              <a:rPr lang="ru-RU" sz="8000" dirty="0" smtClean="0"/>
              <a:t> по уходу за полостью рта.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1. </a:t>
            </a:r>
            <a:r>
              <a:rPr lang="ru-RU" sz="8000" i="1" dirty="0" smtClean="0">
                <a:solidFill>
                  <a:schemeClr val="tx1"/>
                </a:solidFill>
              </a:rPr>
              <a:t>Зубная щётка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2.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i="1" dirty="0" smtClean="0">
                <a:solidFill>
                  <a:schemeClr val="tx1"/>
                </a:solidFill>
              </a:rPr>
              <a:t>Зубная паста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3.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i="1" dirty="0" err="1" smtClean="0">
                <a:solidFill>
                  <a:schemeClr val="tx1"/>
                </a:solidFill>
              </a:rPr>
              <a:t>Флосс</a:t>
            </a:r>
            <a:r>
              <a:rPr lang="ru-RU" sz="8000" i="1" dirty="0" smtClean="0">
                <a:solidFill>
                  <a:schemeClr val="tx1"/>
                </a:solidFill>
              </a:rPr>
              <a:t>  (Зубная нить)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4</a:t>
            </a:r>
            <a:r>
              <a:rPr lang="ru-RU" sz="8000" dirty="0" smtClean="0">
                <a:solidFill>
                  <a:srgbClr val="C00000"/>
                </a:solidFill>
              </a:rPr>
              <a:t>. </a:t>
            </a:r>
            <a:r>
              <a:rPr lang="ru-RU" sz="8000" i="1" dirty="0" err="1" smtClean="0">
                <a:solidFill>
                  <a:schemeClr val="tx1"/>
                </a:solidFill>
              </a:rPr>
              <a:t>Ополаскиватель</a:t>
            </a:r>
            <a:r>
              <a:rPr lang="ru-RU" sz="8000" i="1" dirty="0" smtClean="0">
                <a:solidFill>
                  <a:schemeClr val="tx1"/>
                </a:solidFill>
              </a:rPr>
              <a:t> для полости рта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5. </a:t>
            </a:r>
            <a:r>
              <a:rPr lang="ru-RU" sz="8000" i="1" dirty="0" smtClean="0">
                <a:solidFill>
                  <a:schemeClr val="tx1"/>
                </a:solidFill>
              </a:rPr>
              <a:t>Ирригатор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6.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i="1" dirty="0" smtClean="0">
                <a:solidFill>
                  <a:schemeClr val="tx1"/>
                </a:solidFill>
              </a:rPr>
              <a:t>Средства ухода за языком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7.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i="1" dirty="0" smtClean="0">
                <a:solidFill>
                  <a:schemeClr val="tx1"/>
                </a:solidFill>
              </a:rPr>
              <a:t>Жевательная резинка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8.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i="1" dirty="0" smtClean="0">
                <a:solidFill>
                  <a:schemeClr val="tx1"/>
                </a:solidFill>
              </a:rPr>
              <a:t>Зубные пенки 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9. </a:t>
            </a:r>
            <a:r>
              <a:rPr lang="ru-RU" sz="8000" i="1" dirty="0" smtClean="0">
                <a:solidFill>
                  <a:schemeClr val="tx1"/>
                </a:solidFill>
              </a:rPr>
              <a:t>Зубные ёршики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10. </a:t>
            </a:r>
            <a:r>
              <a:rPr lang="ru-RU" sz="8000" i="1" dirty="0" smtClean="0">
                <a:solidFill>
                  <a:schemeClr val="tx1"/>
                </a:solidFill>
              </a:rPr>
              <a:t>Очищающие таблетки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Не забывайте чистить зубы два раза в день. Это позволит дольше сохранить их здоровыми и красивыми. 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 </a:t>
            </a:r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857892"/>
          <a:ext cx="8143932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Древило</a:t>
                      </a:r>
                      <a:r>
                        <a:rPr lang="ru-RU" dirty="0" smtClean="0"/>
                        <a:t>, И. Гигиена полости</a:t>
                      </a:r>
                      <a:r>
                        <a:rPr lang="ru-RU" baseline="0" dirty="0" smtClean="0"/>
                        <a:t> рта / И. </a:t>
                      </a:r>
                      <a:r>
                        <a:rPr lang="ru-RU" baseline="0" dirty="0" err="1" smtClean="0"/>
                        <a:t>Древило</a:t>
                      </a:r>
                      <a:r>
                        <a:rPr lang="ru-RU" baseline="0" dirty="0" smtClean="0"/>
                        <a:t> // Здоровый образ жизни. – 2016 . – № 9. – С. 61.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Picture 2" descr="D:\моя презентация\картинки\471461495_2452143675117357_914939306337406763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3772573" cy="264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B050"/>
                </a:solidFill>
              </a:rPr>
              <a:t>                 Еда для здоровой улыбки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Чтобы зубы были здоровыми и красивыми,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в рационе обязательно должны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присутствовать «лучшие друзья полости рта». </a:t>
            </a:r>
            <a:br>
              <a:rPr lang="ru-RU" sz="8000" dirty="0" smtClean="0"/>
            </a:b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r>
              <a:rPr lang="ru-RU" sz="8000" b="1" dirty="0" smtClean="0">
                <a:solidFill>
                  <a:srgbClr val="C00000"/>
                </a:solidFill>
              </a:rPr>
              <a:t>Жёсткие овощи и фрукты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Морковь, яблоки, огурцы и свёкла. Обеспечивают хороший массаж дёсен.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Орехи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Миндаль, кедровый орех, кешью. Содержат множество витаминов, аминокислот и полиненасыщенных жирных кислот.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Ягоды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Смородина, виноград, земляника и клюква богаты витаминами, особенно витамином С, который хорошо укрепляет дентин зубов.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Молочные продукты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Сыр, творог, йогурт – отличные источники кальция, фосфора, калия, магния и витаминов А, В и D.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Жирная рыба и яйца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Превосходные источники витамина D.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Простая вода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Подобно слюне, смывает частички пищи с зубов и нейтрализует кислоты, разрушающие эмаль.</a:t>
            </a:r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5857892"/>
          <a:ext cx="8429684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 для здоровья зубов // Здоровый образ жизни. </a:t>
                      </a:r>
                      <a:r>
                        <a:rPr lang="ru-RU" baseline="0" dirty="0" smtClean="0"/>
                        <a:t>– 2023. – № 11. – С. 48–49.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6" name="Picture 2" descr="D:\моя презентация\картинки\480887780_2503920499939674_111684477339906533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015" y="295014"/>
            <a:ext cx="2678390" cy="17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            Когда соль на пользу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  <a:r>
              <a:rPr lang="ru-RU" sz="8000" b="1" dirty="0" smtClean="0">
                <a:solidFill>
                  <a:srgbClr val="C00000"/>
                </a:solidFill>
              </a:rPr>
              <a:t>Морская соль </a:t>
            </a:r>
            <a:r>
              <a:rPr lang="ru-RU" sz="8000" dirty="0" smtClean="0"/>
              <a:t>– уникальная. </a:t>
            </a:r>
            <a:r>
              <a:rPr lang="ru-RU" sz="8000" dirty="0" err="1" smtClean="0"/>
              <a:t>Уходовые</a:t>
            </a:r>
            <a:r>
              <a:rPr lang="ru-RU" sz="8000" dirty="0" smtClean="0"/>
              <a:t> средства на её основе ускоряют регенерацию повреждённых клеток, замедляют старение, помогают бороться с </a:t>
            </a:r>
            <a:r>
              <a:rPr lang="ru-RU" sz="8000" dirty="0" err="1" smtClean="0"/>
              <a:t>целлюлитом</a:t>
            </a:r>
            <a:r>
              <a:rPr lang="ru-RU" sz="8000" dirty="0" smtClean="0"/>
              <a:t>, разглаживают морщины, тонизируют и способствуют избавлению от прыщей и пигментных пятен.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Укрепление ногтей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Растворите в стакане тёплой воды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стакан соли Мёртвого моря, перелейте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в ванночку для рук и опустите туда кончики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пальцев на 15–20 минут. Затем промокните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салфеткой и смажьте питательным кремом.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Курс включает 7–10 процедур.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Ногти становятся крепкими, плотными и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перестают расслаиваться.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Уход за волосами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Густые, блестящие здоровые волосы – мечта любой девушки. Добиться такого эффекта поможет </a:t>
            </a:r>
            <a:r>
              <a:rPr lang="ru-RU" sz="8000" dirty="0" err="1" smtClean="0"/>
              <a:t>скраб</a:t>
            </a:r>
            <a:r>
              <a:rPr lang="ru-RU" sz="8000" dirty="0" smtClean="0"/>
              <a:t> из измельчённой морской соли. Хорошо намочите голову, промокните излишки влаги и нанесите на волосистую часть соль тонким слоем. Мягко помассируйте кожу головы 3–5 минут и смойте тёплой водой. Процедуру можно комбинировать с питательным бальзамом или маской.</a:t>
            </a:r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857892"/>
          <a:ext cx="821537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Арех</a:t>
                      </a:r>
                      <a:r>
                        <a:rPr lang="ru-RU" dirty="0" smtClean="0"/>
                        <a:t>, П. Соль Мертвого моря / П. </a:t>
                      </a:r>
                      <a:r>
                        <a:rPr lang="ru-RU" dirty="0" err="1" smtClean="0"/>
                        <a:t>Арех</a:t>
                      </a:r>
                      <a:r>
                        <a:rPr lang="ru-RU" dirty="0" smtClean="0"/>
                        <a:t> // Здоровый образ жизни. </a:t>
                      </a:r>
                      <a:r>
                        <a:rPr lang="ru-RU" baseline="0" dirty="0" smtClean="0"/>
                        <a:t>– 2022. – № 7. – С. 62.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2" name="Picture 2" descr="D:\моя презентация\картинки\480255021_1216416520489987_8024466758683570519_n.jpg"/>
          <p:cNvPicPr>
            <a:picLocks noChangeAspect="1" noChangeArrowheads="1"/>
          </p:cNvPicPr>
          <p:nvPr/>
        </p:nvPicPr>
        <p:blipFill>
          <a:blip r:embed="rId2" cstate="print"/>
          <a:srcRect l="22800"/>
          <a:stretch>
            <a:fillRect/>
          </a:stretch>
        </p:blipFill>
        <p:spPr bwMode="auto">
          <a:xfrm>
            <a:off x="5715008" y="1785926"/>
            <a:ext cx="3047851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1714488"/>
          <a:ext cx="6167438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7438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00B050"/>
                          </a:solidFill>
                        </a:rPr>
                        <a:t>Наука</a:t>
                      </a:r>
                      <a:r>
                        <a:rPr lang="ru-RU" sz="5400" baseline="0" dirty="0" smtClean="0">
                          <a:solidFill>
                            <a:srgbClr val="00B050"/>
                          </a:solidFill>
                        </a:rPr>
                        <a:t> о здоровье</a:t>
                      </a:r>
                      <a:endParaRPr lang="ru-RU" sz="5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842" name="Picture 2" descr="Валеология – наука о здоровом образе жизни | Ashain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597412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1714488"/>
          <a:ext cx="6167438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7438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00B050"/>
                          </a:solidFill>
                        </a:rPr>
                        <a:t>Здоровое питание</a:t>
                      </a:r>
                      <a:endParaRPr lang="ru-RU" sz="5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195873964_1514570558874678_19723738346326081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286124"/>
            <a:ext cx="556249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       </a:t>
            </a:r>
            <a:r>
              <a:rPr lang="ru-RU" sz="11200" b="1" dirty="0" err="1" smtClean="0">
                <a:solidFill>
                  <a:srgbClr val="00B050"/>
                </a:solidFill>
              </a:rPr>
              <a:t>Хронотипы</a:t>
            </a:r>
            <a:r>
              <a:rPr lang="ru-RU" sz="11200" b="1" dirty="0" smtClean="0">
                <a:solidFill>
                  <a:srgbClr val="00B050"/>
                </a:solidFill>
              </a:rPr>
              <a:t> и режим дня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К</a:t>
            </a:r>
            <a:r>
              <a:rPr lang="ru-RU" sz="7200" dirty="0" smtClean="0"/>
              <a:t>линический психолог Майкл </a:t>
            </a:r>
            <a:r>
              <a:rPr lang="ru-RU" sz="7200" dirty="0" err="1" smtClean="0"/>
              <a:t>Бреус</a:t>
            </a:r>
            <a:r>
              <a:rPr lang="ru-RU" sz="7200" dirty="0" smtClean="0"/>
              <a:t> предлагает свою подробную классификацию, позволяющую составить подходящий именно вам распорядок дня.</a:t>
            </a:r>
            <a:br>
              <a:rPr lang="ru-RU" sz="7200" dirty="0" smtClean="0"/>
            </a:br>
            <a:r>
              <a:rPr lang="ru-RU" sz="7200" dirty="0" smtClean="0"/>
              <a:t>                                           </a:t>
            </a:r>
            <a:r>
              <a:rPr lang="ru-RU" sz="7200" b="1" dirty="0" smtClean="0">
                <a:solidFill>
                  <a:srgbClr val="C00000"/>
                </a:solidFill>
              </a:rPr>
              <a:t>Медведь.</a:t>
            </a:r>
            <a:r>
              <a:rPr lang="ru-RU" sz="7200" dirty="0" smtClean="0">
                <a:solidFill>
                  <a:srgbClr val="C00000"/>
                </a:solidFill>
              </a:rPr>
              <a:t>   </a:t>
            </a:r>
            <a:r>
              <a:rPr lang="ru-RU" sz="7200" dirty="0" smtClean="0"/>
              <a:t>Характерен для целеустремлённых людей, 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которым удобнее работать в дневное время. Умственная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и физическая активность у них  зависит от качества сна.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Идеально подойдёт график с 9.00 до 18.00.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                                           Все дела, требующие высокой сосредоточенности,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выполняйте в первую очередь. Во время обеда можете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минут 20–30 вздремнуть. Оставшееся время посвятите активной мыслительной деятельности и решению необходимых вопросов.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72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</a:t>
            </a:r>
            <a:r>
              <a:rPr lang="ru-RU" sz="7200" b="1" dirty="0" smtClean="0">
                <a:solidFill>
                  <a:srgbClr val="C00000"/>
                </a:solidFill>
              </a:rPr>
              <a:t>Волк.</a:t>
            </a:r>
            <a:r>
              <a:rPr lang="ru-RU" sz="7200" dirty="0" smtClean="0"/>
              <a:t> Как правило, присущ творческим людям.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Они не любят просыпаться по будильнику и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работать с 8–9 утра. До обеда постарайтесь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закончить рутинную работу.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	С 14.00 до 20.00, когда производительность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будет на пике, беритесь за серьёзные задания. Позже можно уделить время тренировкам.</a:t>
            </a:r>
          </a:p>
          <a:p>
            <a:pPr>
              <a:lnSpc>
                <a:spcPct val="90000"/>
              </a:lnSpc>
              <a:buNone/>
            </a:pP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5857892"/>
          <a:ext cx="835824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Баженова,</a:t>
                      </a:r>
                      <a:r>
                        <a:rPr lang="ru-RU" baseline="0" dirty="0" smtClean="0"/>
                        <a:t> С. Тайм-менеджмент по </a:t>
                      </a:r>
                      <a:r>
                        <a:rPr lang="ru-RU" baseline="0" dirty="0" err="1" smtClean="0"/>
                        <a:t>хронотипу</a:t>
                      </a:r>
                      <a:r>
                        <a:rPr lang="ru-RU" baseline="0" dirty="0" smtClean="0"/>
                        <a:t> / С. Баженова // Здоровый образ жизни. – 2022. –  № 2. – С. 53.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4" name="Picture 2" descr="Медведи в Беларуси проснулись раньше времени. И это опасно"/>
          <p:cNvPicPr>
            <a:picLocks noChangeAspect="1" noChangeArrowheads="1"/>
          </p:cNvPicPr>
          <p:nvPr/>
        </p:nvPicPr>
        <p:blipFill>
          <a:blip r:embed="rId2" cstate="print"/>
          <a:srcRect l="24208" r="13916" b="24553"/>
          <a:stretch>
            <a:fillRect/>
          </a:stretch>
        </p:blipFill>
        <p:spPr bwMode="auto">
          <a:xfrm>
            <a:off x="785786" y="1643050"/>
            <a:ext cx="1928826" cy="1428760"/>
          </a:xfrm>
          <a:prstGeom prst="rect">
            <a:avLst/>
          </a:prstGeom>
          <a:noFill/>
        </p:spPr>
      </p:pic>
      <p:sp>
        <p:nvSpPr>
          <p:cNvPr id="38916" name="AutoShape 4" descr="В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В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В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https://static.tildacdn.com/tild6161-3632-4262-b933-356334636531/RM4C0-ERf1deb8BGjyJ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AutoShape 14" descr="https://static.tildacdn.com/tild6161-3632-4262-b933-356334636531/RM4C0-ERf1deb8BGjyJ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8" name="AutoShape 16" descr="C:\Users\Asus\AppData\Local\Temp\{76DB9533-27F2-4864-B476-CB0D28C5D5B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30" name="AutoShape 18" descr="C:\Users\Asus\AppData\Local\Temp\{76DB9533-27F2-4864-B476-CB0D28C5D5B3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34" name="Picture 22" descr="Угроза человеку и сельскому хозяйству. Развенчиваем четыре вредных мифа о  волке"/>
          <p:cNvPicPr>
            <a:picLocks noChangeAspect="1" noChangeArrowheads="1"/>
          </p:cNvPicPr>
          <p:nvPr/>
        </p:nvPicPr>
        <p:blipFill>
          <a:blip r:embed="rId3" cstate="print"/>
          <a:srcRect b="14287"/>
          <a:stretch>
            <a:fillRect/>
          </a:stretch>
        </p:blipFill>
        <p:spPr bwMode="auto">
          <a:xfrm>
            <a:off x="5786446" y="3643314"/>
            <a:ext cx="2625380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       </a:t>
            </a:r>
            <a:r>
              <a:rPr lang="ru-RU" sz="11200" b="1" dirty="0" err="1" smtClean="0">
                <a:solidFill>
                  <a:srgbClr val="00B050"/>
                </a:solidFill>
              </a:rPr>
              <a:t>Хронотипы</a:t>
            </a:r>
            <a:r>
              <a:rPr lang="ru-RU" sz="11200" b="1" dirty="0" smtClean="0">
                <a:solidFill>
                  <a:srgbClr val="00B050"/>
                </a:solidFill>
              </a:rPr>
              <a:t> и режим дня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  <a:r>
              <a:rPr lang="ru-RU" sz="7200" dirty="0" smtClean="0">
                <a:solidFill>
                  <a:srgbClr val="C00000"/>
                </a:solidFill>
              </a:rPr>
              <a:t>                                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sz="7200" b="1" dirty="0" smtClean="0">
                <a:solidFill>
                  <a:srgbClr val="C00000"/>
                </a:solidFill>
              </a:rPr>
              <a:t>Лев. </a:t>
            </a:r>
            <a:r>
              <a:rPr lang="ru-RU" sz="7200" dirty="0" smtClean="0"/>
              <a:t>Люди этого </a:t>
            </a:r>
            <a:r>
              <a:rPr lang="ru-RU" sz="7200" dirty="0" err="1" smtClean="0"/>
              <a:t>хронотипа</a:t>
            </a:r>
            <a:r>
              <a:rPr lang="ru-RU" sz="7200" dirty="0" smtClean="0"/>
              <a:t> могут обладать лидерскими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  качествами, они уверены в себе, стараются быть   	                                лучшими в своём деле. Просыпаться рано, например, в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  5.30, для них – сущий пустяк.</a:t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>	Если утром уже не спится, а на работу собираться ещё рано, попробуйте заняться медитацией. Пик львиной результативности – с 10.00 до 17.00, поэтому утром сосредоточьтесь на выполнении стратегических задач, а после обеда – </a:t>
            </a:r>
            <a:r>
              <a:rPr lang="ru-RU" sz="7200" dirty="0" err="1" smtClean="0"/>
              <a:t>креативных</a:t>
            </a:r>
            <a:r>
              <a:rPr lang="ru-RU" sz="7200" dirty="0" smtClean="0"/>
              <a:t>. Вечером можно сделать несколько </a:t>
            </a:r>
            <a:r>
              <a:rPr lang="ru-RU" sz="7200" dirty="0" err="1" smtClean="0"/>
              <a:t>кардио</a:t>
            </a:r>
            <a:r>
              <a:rPr lang="ru-RU" sz="7200" dirty="0" smtClean="0"/>
              <a:t>- и силовых упражнений, чтобы не чувствовать себя уставшим.</a:t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	Дельфин. </a:t>
            </a:r>
            <a:r>
              <a:rPr lang="ru-RU" sz="7200" dirty="0" smtClean="0"/>
              <a:t>Очень чувствительны, часто тревожатся,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обладатели чуткого сна – пробуждаются от любого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шума, из-за чего могут страдать бессонницей. </a:t>
            </a:r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>	Прохладный душ или активные физические нагрузки – лучшее начало дня. С 10 часов утра до обеда поработайте над серьёзными задачами, к полудню минут 15 прогуляйтесь на свежем воздухе. До 17.00–18.00 лучше посвятите себя делам, требующим внимательности и сосредоточенности. Вечером займитесь йогой или другими расслабляющими практиками.</a:t>
            </a:r>
          </a:p>
          <a:p>
            <a:pPr>
              <a:lnSpc>
                <a:spcPct val="90000"/>
              </a:lnSpc>
              <a:buNone/>
            </a:pP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5857892"/>
          <a:ext cx="8286808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Баженова,</a:t>
                      </a:r>
                      <a:r>
                        <a:rPr lang="ru-RU" baseline="0" dirty="0" smtClean="0"/>
                        <a:t> С. Тайм-менеджмент по </a:t>
                      </a:r>
                      <a:r>
                        <a:rPr lang="ru-RU" baseline="0" dirty="0" err="1" smtClean="0"/>
                        <a:t>хронотипу</a:t>
                      </a:r>
                      <a:r>
                        <a:rPr lang="ru-RU" baseline="0" dirty="0" smtClean="0"/>
                        <a:t> / С. Баженова // Здоровый образ жизни. – 2022. –  № 2. – С. 53.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Интересные факты о львах. Действительно ли лев – король джунглей? |  Vegetarian.ru"/>
          <p:cNvPicPr>
            <a:picLocks noChangeAspect="1" noChangeArrowheads="1"/>
          </p:cNvPicPr>
          <p:nvPr/>
        </p:nvPicPr>
        <p:blipFill>
          <a:blip r:embed="rId2" cstate="print"/>
          <a:srcRect l="9757" r="9756"/>
          <a:stretch>
            <a:fillRect/>
          </a:stretch>
        </p:blipFill>
        <p:spPr bwMode="auto">
          <a:xfrm>
            <a:off x="357158" y="571480"/>
            <a:ext cx="2357422" cy="164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6" name="Picture 18" descr="Дельфины морские животные"/>
          <p:cNvPicPr>
            <a:picLocks noChangeAspect="1" noChangeArrowheads="1"/>
          </p:cNvPicPr>
          <p:nvPr/>
        </p:nvPicPr>
        <p:blipFill>
          <a:blip r:embed="rId3" cstate="print"/>
          <a:srcRect l="12174" t="25176" r="16729" b="15190"/>
          <a:stretch>
            <a:fillRect/>
          </a:stretch>
        </p:blipFill>
        <p:spPr bwMode="auto">
          <a:xfrm>
            <a:off x="6072198" y="3214686"/>
            <a:ext cx="242889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          Движение – жизнь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r>
              <a:rPr lang="ru-RU" sz="7200" dirty="0" smtClean="0"/>
              <a:t>С развитием цивилизации появляется всё большая потребность в интеллектуальном труде. Поэтому сидячий образ жизни – вполне логичный результат этого процесса. Вот только такое состояние плохо сказывается на здоровье.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>
                <a:solidFill>
                  <a:srgbClr val="C00000"/>
                </a:solidFill>
              </a:rPr>
              <a:t>Последствия сидячего образа жизни</a:t>
            </a:r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• </a:t>
            </a:r>
            <a:r>
              <a:rPr lang="ru-RU" sz="7200" dirty="0" smtClean="0">
                <a:solidFill>
                  <a:srgbClr val="C00000"/>
                </a:solidFill>
              </a:rPr>
              <a:t>Ожирение</a:t>
            </a:r>
            <a:r>
              <a:rPr lang="ru-RU" sz="7200" dirty="0" smtClean="0"/>
              <a:t>.</a:t>
            </a:r>
            <a:br>
              <a:rPr lang="ru-RU" sz="7200" dirty="0" smtClean="0"/>
            </a:br>
            <a:r>
              <a:rPr lang="ru-RU" sz="7200" dirty="0" smtClean="0"/>
              <a:t>• </a:t>
            </a:r>
            <a:r>
              <a:rPr lang="ru-RU" sz="7200" dirty="0" smtClean="0">
                <a:solidFill>
                  <a:srgbClr val="C00000"/>
                </a:solidFill>
              </a:rPr>
              <a:t>Проблемы с </a:t>
            </a:r>
            <a:r>
              <a:rPr lang="ru-RU" sz="7200" dirty="0" smtClean="0">
                <a:solidFill>
                  <a:srgbClr val="C00000"/>
                </a:solidFill>
              </a:rPr>
              <a:t>позвоночником</a:t>
            </a:r>
            <a:r>
              <a:rPr lang="ru-RU" sz="7200" dirty="0" smtClean="0">
                <a:solidFill>
                  <a:schemeClr val="tx1"/>
                </a:solidFill>
              </a:rPr>
              <a:t>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• </a:t>
            </a:r>
            <a:r>
              <a:rPr lang="ru-RU" sz="7200" dirty="0" smtClean="0">
                <a:solidFill>
                  <a:srgbClr val="C00000"/>
                </a:solidFill>
              </a:rPr>
              <a:t>Нарушение кровообращения</a:t>
            </a:r>
            <a:r>
              <a:rPr lang="ru-RU" sz="7200" dirty="0" smtClean="0"/>
              <a:t>. </a:t>
            </a:r>
            <a:br>
              <a:rPr lang="ru-RU" sz="7200" dirty="0" smtClean="0"/>
            </a:br>
            <a:r>
              <a:rPr lang="ru-RU" sz="7200" dirty="0" smtClean="0"/>
              <a:t>• </a:t>
            </a:r>
            <a:r>
              <a:rPr lang="ru-RU" sz="7200" dirty="0" smtClean="0">
                <a:solidFill>
                  <a:srgbClr val="C00000"/>
                </a:solidFill>
              </a:rPr>
              <a:t>Геморрой</a:t>
            </a:r>
            <a:r>
              <a:rPr lang="ru-RU" sz="7200" dirty="0" smtClean="0"/>
              <a:t>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• </a:t>
            </a:r>
            <a:r>
              <a:rPr lang="ru-RU" sz="7200" dirty="0" smtClean="0">
                <a:solidFill>
                  <a:srgbClr val="C00000"/>
                </a:solidFill>
              </a:rPr>
              <a:t>Проблемы половой сферы</a:t>
            </a:r>
            <a:r>
              <a:rPr lang="ru-RU" sz="7200" dirty="0" smtClean="0"/>
              <a:t>.</a:t>
            </a:r>
            <a:br>
              <a:rPr lang="ru-RU" sz="7200" dirty="0" smtClean="0"/>
            </a:br>
            <a:r>
              <a:rPr lang="ru-RU" sz="7200" dirty="0" smtClean="0"/>
              <a:t>• </a:t>
            </a:r>
            <a:r>
              <a:rPr lang="ru-RU" sz="7200" dirty="0" smtClean="0">
                <a:solidFill>
                  <a:srgbClr val="C00000"/>
                </a:solidFill>
              </a:rPr>
              <a:t>Нервные расстройства</a:t>
            </a:r>
            <a:r>
              <a:rPr lang="ru-RU" sz="7200" dirty="0" smtClean="0"/>
              <a:t>. 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72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	Профилактика застойных явлений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• Старайтесь как можно чаще двигаться. Больше ходите пешком, откажитесь от лифта.</a:t>
            </a:r>
            <a:br>
              <a:rPr lang="ru-RU" sz="7200" dirty="0" smtClean="0"/>
            </a:br>
            <a:r>
              <a:rPr lang="ru-RU" sz="7200" dirty="0" smtClean="0"/>
              <a:t>• Занимайтесь фитнесом (танцами, плаванием) хотя бы 2–3 раза в неделю, выполняйте утреннюю гимнастику. </a:t>
            </a:r>
          </a:p>
          <a:p>
            <a:pPr>
              <a:lnSpc>
                <a:spcPct val="90000"/>
              </a:lnSpc>
              <a:buNone/>
            </a:pP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5857892"/>
          <a:ext cx="821537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Чепелева</a:t>
                      </a:r>
                      <a:r>
                        <a:rPr lang="ru-RU" dirty="0" smtClean="0"/>
                        <a:t>, Е. Чем грозит малоподвижный</a:t>
                      </a:r>
                      <a:r>
                        <a:rPr lang="ru-RU" baseline="0" dirty="0" smtClean="0"/>
                        <a:t> образ жизни / Е. </a:t>
                      </a:r>
                      <a:r>
                        <a:rPr lang="ru-RU" baseline="0" dirty="0" err="1" smtClean="0"/>
                        <a:t>Чепелева</a:t>
                      </a:r>
                      <a:r>
                        <a:rPr lang="ru-RU" baseline="0" dirty="0" smtClean="0"/>
                        <a:t> // Здоровый образ жизни. – 2025. – № 10. – С. 59.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D:\моя презентация\картинки\472336347_2461939720804419_4675282202286292129_n.jpg"/>
          <p:cNvPicPr>
            <a:picLocks noChangeAspect="1" noChangeArrowheads="1"/>
          </p:cNvPicPr>
          <p:nvPr/>
        </p:nvPicPr>
        <p:blipFill>
          <a:blip r:embed="rId2" cstate="print"/>
          <a:srcRect l="25403" r="14718"/>
          <a:stretch>
            <a:fillRect/>
          </a:stretch>
        </p:blipFill>
        <p:spPr bwMode="auto">
          <a:xfrm>
            <a:off x="5286380" y="1785926"/>
            <a:ext cx="2942785" cy="27644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       На пробежку с музыкой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endParaRPr lang="ru-RU" sz="72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                                                         Быстрая ритмичная музыка, особенно электронная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             и рок, увеличивает скорость сердцебиения,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             поэтому человек дольше и интенсивнее выполняет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             упражнения, сжигая в итоге значительно больше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                                                               калорий. Хороша она и при длительном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                                                         монотонном беге, особенно на большие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	                                           расстояния.</a:t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>	Войдя в ритм с ней, организм двигается на автопилоте, что существенно уменьшает утомляемость. 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 smtClean="0">
                <a:solidFill>
                  <a:srgbClr val="C00000"/>
                </a:solidFill>
              </a:rPr>
              <a:t>Правила прослушивания музыки во время бега: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1. На первых порах не стоит бегать в наушниках. Они блокируют звуки улицы и рассеивают внимание. Поэтому надевайте их только после того, как адаптируетесь к трассе, и там, где нет интенсивного автомобильного и пешеходного движения, а также опасных участков.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2. Используйте беспроводные наушники. Они не цепляются за одежду и не сковывают движения.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3. Громкость музыки должна быть умеренной и не заглушать происходящее вокруг.</a:t>
            </a:r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857892"/>
          <a:ext cx="814393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Кудин, А. Первый помощник при беге / А. Кудин // Здоровый образ жизни.</a:t>
                      </a:r>
                      <a:r>
                        <a:rPr lang="ru-RU" baseline="0" dirty="0" smtClean="0"/>
                        <a:t> – 2021. – № 8. – С. 55.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D:\моя презентация\картинки\471205215_2451451955186529_2246849084724859893_n.jpg"/>
          <p:cNvPicPr>
            <a:picLocks noChangeAspect="1" noChangeArrowheads="1"/>
          </p:cNvPicPr>
          <p:nvPr/>
        </p:nvPicPr>
        <p:blipFill>
          <a:blip r:embed="rId2" cstate="print"/>
          <a:srcRect r="19666"/>
          <a:stretch>
            <a:fillRect/>
          </a:stretch>
        </p:blipFill>
        <p:spPr bwMode="auto">
          <a:xfrm>
            <a:off x="285720" y="857232"/>
            <a:ext cx="3000396" cy="18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       Такие полезные шахматы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 О пользе интеллектуальных игр для мозга сказано и написано уже немало. Особенно благоприятны для высшей нейронной деятельности шахматы. 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Шахматы</a:t>
            </a:r>
            <a:r>
              <a:rPr lang="ru-RU" sz="8000" dirty="0" smtClean="0"/>
              <a:t> прекрасно сохраняют тонус мозга. Ведь для успешного исхода партии необходимо держать в уме сотни комбинаций ходов. Игра отлично тренирует память и интеллект, улучшает внимание и активизирует творческие способности. Благодаря такой интенсивной мыслительной деятельности значительно снижается риск развития болезни Альцгеймера и других </a:t>
            </a:r>
            <a:r>
              <a:rPr lang="ru-RU" sz="8000" dirty="0" err="1" smtClean="0"/>
              <a:t>нейродегенеративных</a:t>
            </a:r>
            <a:r>
              <a:rPr lang="ru-RU" sz="8000" dirty="0" smtClean="0"/>
              <a:t> изменений.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К тому же, как выяснили учёные,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шахматисты не склонны употреблять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алкоголь и в целом придерживаются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     здорового образа жизни. Также они не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испытывают проблем с налаживанием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контактов, поскольку любимая игра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задействует зоны, отвечающие за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 владение речью и коммуникацией.</a:t>
            </a: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r>
              <a:rPr lang="ru-RU" sz="7200" dirty="0" smtClean="0"/>
              <a:t>	                                                         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857892"/>
          <a:ext cx="814393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Винтер, И. Шах и мат,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Альцгеймер! / И. Винтер // Здоровый</a:t>
                      </a:r>
                      <a:r>
                        <a:rPr lang="ru-RU" baseline="0" dirty="0" smtClean="0"/>
                        <a:t> образ жизни. – 2021. – № 7. – С. 61.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D:\моя презентация\картинки\470567576_2447324445599280_4417858618974746504_n.jpg"/>
          <p:cNvPicPr>
            <a:picLocks noChangeAspect="1" noChangeArrowheads="1"/>
          </p:cNvPicPr>
          <p:nvPr/>
        </p:nvPicPr>
        <p:blipFill>
          <a:blip r:embed="rId2" cstate="print"/>
          <a:srcRect l="13358"/>
          <a:stretch>
            <a:fillRect/>
          </a:stretch>
        </p:blipFill>
        <p:spPr bwMode="auto">
          <a:xfrm>
            <a:off x="5143504" y="3214686"/>
            <a:ext cx="3706742" cy="24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1428736"/>
          <a:ext cx="600079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2"/>
              </a:tblGrid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ru-RU" sz="5200" dirty="0" smtClean="0">
                          <a:solidFill>
                            <a:srgbClr val="00B050"/>
                          </a:solidFill>
                        </a:rPr>
                        <a:t>КОГДА</a:t>
                      </a:r>
                      <a:r>
                        <a:rPr lang="ru-RU" sz="5200" baseline="0" dirty="0" smtClean="0">
                          <a:solidFill>
                            <a:srgbClr val="00B050"/>
                          </a:solidFill>
                        </a:rPr>
                        <a:t> СТАРОСТЬ В РАДОСТЬ</a:t>
                      </a:r>
                      <a:endParaRPr lang="ru-RU" sz="5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9154" name="Picture 2" descr="D:\моя презентация\картинки\473684494_2472850243046700_52662712165378194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143248"/>
            <a:ext cx="5741071" cy="35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</a:t>
            </a:r>
            <a:r>
              <a:rPr lang="ru-RU" sz="5900" b="1" dirty="0" err="1" smtClean="0">
                <a:solidFill>
                  <a:srgbClr val="00B050"/>
                </a:solidFill>
              </a:rPr>
              <a:t>Хара</a:t>
            </a:r>
            <a:r>
              <a:rPr lang="ru-RU" sz="5900" b="1" dirty="0" smtClean="0">
                <a:solidFill>
                  <a:srgbClr val="00B050"/>
                </a:solidFill>
              </a:rPr>
              <a:t> </a:t>
            </a:r>
            <a:r>
              <a:rPr lang="ru-RU" sz="5900" b="1" dirty="0" err="1" smtClean="0">
                <a:solidFill>
                  <a:srgbClr val="00B050"/>
                </a:solidFill>
              </a:rPr>
              <a:t>хати</a:t>
            </a:r>
            <a:r>
              <a:rPr lang="ru-RU" sz="5900" b="1" dirty="0" smtClean="0">
                <a:solidFill>
                  <a:srgbClr val="00B050"/>
                </a:solidFill>
              </a:rPr>
              <a:t> </a:t>
            </a:r>
            <a:r>
              <a:rPr lang="ru-RU" sz="5900" b="1" dirty="0" err="1" smtClean="0">
                <a:solidFill>
                  <a:srgbClr val="00B050"/>
                </a:solidFill>
              </a:rPr>
              <a:t>бу</a:t>
            </a:r>
            <a:r>
              <a:rPr lang="ru-RU" sz="5900" b="1" dirty="0" smtClean="0">
                <a:solidFill>
                  <a:srgbClr val="00B050"/>
                </a:solidFill>
              </a:rPr>
              <a:t>!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  <a:r>
              <a:rPr lang="ru-RU" sz="4200" dirty="0" smtClean="0"/>
              <a:t>Или «ешь, пока не исчезнет чувство голода!» Японцы считают, что желудок должен быть заполнен на 80 %. В основу питания долгожителей всегда входили фрукты, овощи, зерновые и бобовые. Это не значит, что нужно отказываться от мяса, но уменьшить его употребление стоит.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Доктор, автор книги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«Программа Окинавы»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</a:t>
            </a:r>
            <a:r>
              <a:rPr lang="ru-RU" sz="4200" dirty="0" err="1" smtClean="0"/>
              <a:t>Крейг</a:t>
            </a:r>
            <a:r>
              <a:rPr lang="ru-RU" sz="4200" dirty="0" smtClean="0"/>
              <a:t> </a:t>
            </a:r>
            <a:r>
              <a:rPr lang="ru-RU" sz="4200" dirty="0" err="1" smtClean="0"/>
              <a:t>Уилкокс</a:t>
            </a:r>
            <a:r>
              <a:rPr lang="ru-RU" sz="4200" dirty="0" smtClean="0"/>
              <a:t> считает,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что лёгкое недоедание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полезно, так как улучшает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работу сердечного ритма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и чуть-чуть замедляет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метаболизм, чтобы тот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вырабатывал меньше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200" dirty="0" smtClean="0"/>
              <a:t>	вредных </a:t>
            </a:r>
            <a:r>
              <a:rPr lang="ru-RU" sz="4200" dirty="0" err="1" smtClean="0"/>
              <a:t>оксидантов</a:t>
            </a:r>
            <a:r>
              <a:rPr lang="ru-RU" sz="4200" dirty="0" smtClean="0"/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857892"/>
          <a:ext cx="814393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Бегун, Т. Мягкий старт к долгой жизни</a:t>
                      </a:r>
                      <a:r>
                        <a:rPr lang="ru-RU" baseline="0" dirty="0" smtClean="0"/>
                        <a:t> / Т. Бегун // Здоровый образ жизни. – 2021. – № 6. – С. 57.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2" name="Picture 2" descr="Долгожители Японии. В чем секрет питания в Стране восходящего солнца |  Здоровая жизнь | Здоровье | АиФ Аргументы и факты в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357430"/>
            <a:ext cx="4786346" cy="31784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     </a:t>
            </a:r>
            <a:r>
              <a:rPr lang="ru-RU" sz="8600" b="1" dirty="0" smtClean="0">
                <a:solidFill>
                  <a:srgbClr val="00B050"/>
                </a:solidFill>
              </a:rPr>
              <a:t>Гуляйте на здоровье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6200" dirty="0" smtClean="0"/>
              <a:t>Старая-престарая поговорка гласит: «Движение – это жизнь, а жизнь есть движение». Поэтому прогулки на свежем воздухе входят в любой «план долголетия».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Необязательно бежать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записываться на спортивную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ходьбу, достаточно ежедневно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выходить на улицу и спокойным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шагом прогуливаться по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излюбленным городским улочкам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или лесопарковой зоне. Такие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незатейливые тренировки укрепят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</a:t>
            </a:r>
            <a:r>
              <a:rPr lang="ru-RU" sz="6200" dirty="0" err="1" smtClean="0"/>
              <a:t>сердечно-сосудистую</a:t>
            </a:r>
            <a:r>
              <a:rPr lang="ru-RU" sz="6200" dirty="0" smtClean="0"/>
              <a:t> систему,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улучшат аппетит и сон, избавят от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200" dirty="0" smtClean="0"/>
              <a:t>	тревожных мыслей.</a:t>
            </a:r>
            <a:br>
              <a:rPr lang="ru-RU" sz="62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857892"/>
          <a:ext cx="814393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Вересова, С. Дышите и не старейте!</a:t>
                      </a:r>
                      <a:r>
                        <a:rPr lang="ru-RU" baseline="0" dirty="0" smtClean="0"/>
                        <a:t> / С. Вересова // Здоровый образ жизни. – 2023. – № 2. – С. 59.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 descr="Стоковая фотография 6459535: Прогулка пожилых людей | PressFoto"/>
          <p:cNvPicPr>
            <a:picLocks noChangeAspect="1" noChangeArrowheads="1"/>
          </p:cNvPicPr>
          <p:nvPr/>
        </p:nvPicPr>
        <p:blipFill>
          <a:blip r:embed="rId2" cstate="print"/>
          <a:srcRect r="16660"/>
          <a:stretch>
            <a:fillRect/>
          </a:stretch>
        </p:blipFill>
        <p:spPr bwMode="auto">
          <a:xfrm>
            <a:off x="4821936" y="2000240"/>
            <a:ext cx="3837715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429684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Живая вода</a:t>
            </a:r>
            <a:r>
              <a:rPr lang="ru-RU" sz="8000" dirty="0" smtClean="0"/>
              <a:t>	</a:t>
            </a:r>
            <a:br>
              <a:rPr lang="ru-RU" sz="8000" dirty="0" smtClean="0"/>
            </a:br>
            <a:r>
              <a:rPr lang="ru-RU" sz="8000" dirty="0" smtClean="0"/>
              <a:t>Николай </a:t>
            </a:r>
            <a:r>
              <a:rPr lang="ru-RU" sz="8000" dirty="0" err="1" smtClean="0"/>
              <a:t>Друзьяк</a:t>
            </a:r>
            <a:r>
              <a:rPr lang="ru-RU" sz="8000" dirty="0" smtClean="0"/>
              <a:t>, учёный-химик, автор книги «Как продлить быстротечную жизнь», исследовал зоны долгожительства бывшего СССР и заметил, что на продолжительность жизни влияет мягкая, с низким содержанием ионов кальция вода районов Дагестана, Азербайджана, Якутии, Абхазии. А ведь именно здесь население бьёт рекорды по долголетию – </a:t>
            </a:r>
            <a:r>
              <a:rPr lang="ru-RU" sz="8000" dirty="0" err="1" smtClean="0"/>
              <a:t>Махмуд</a:t>
            </a:r>
            <a:r>
              <a:rPr lang="ru-RU" sz="8000" dirty="0" smtClean="0"/>
              <a:t> </a:t>
            </a:r>
            <a:r>
              <a:rPr lang="ru-RU" sz="8000" dirty="0" err="1" smtClean="0"/>
              <a:t>Эйваз</a:t>
            </a:r>
            <a:r>
              <a:rPr lang="ru-RU" sz="8000" dirty="0" smtClean="0"/>
              <a:t>, например, дожил до 152, </a:t>
            </a:r>
            <a:r>
              <a:rPr lang="ru-RU" sz="8000" dirty="0" err="1" smtClean="0"/>
              <a:t>Шарали</a:t>
            </a:r>
            <a:r>
              <a:rPr lang="ru-RU" sz="8000" dirty="0" smtClean="0"/>
              <a:t> Муслинов – до 168 лет.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                                                                      Ещё Николай </a:t>
            </a:r>
            <a:r>
              <a:rPr lang="ru-RU" sz="8000" dirty="0" err="1" smtClean="0"/>
              <a:t>Друзьяк</a:t>
            </a:r>
            <a:r>
              <a:rPr lang="ru-RU" sz="8000" dirty="0" smtClean="0"/>
              <a:t> советует  	                    	                                                          принимать 2 ложки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                                                                            разбавленного уксуса один раз в день в  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                                                                            качестве профилактики болезней,          	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                                                                            так как организму нужна кислотная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                                                                            среда.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5857892"/>
          <a:ext cx="8429684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Власова, М. Сто лет в обед / М. Власова</a:t>
                      </a:r>
                      <a:r>
                        <a:rPr lang="ru-RU" baseline="0" dirty="0" smtClean="0"/>
                        <a:t> // Здоровый образ жизни. – 2021. – № 10. – С. 61.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Минеральная вода: польза или вр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429684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</a:t>
            </a:r>
            <a:r>
              <a:rPr lang="ru-RU" sz="11200" b="1" dirty="0" smtClean="0">
                <a:solidFill>
                  <a:srgbClr val="00B050"/>
                </a:solidFill>
              </a:rPr>
              <a:t>Как  притормозить старость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8000" dirty="0" smtClean="0"/>
              <a:t>Не существует </a:t>
            </a:r>
            <a:r>
              <a:rPr lang="ru-RU" sz="8000" dirty="0" err="1" smtClean="0"/>
              <a:t>молодильного</a:t>
            </a:r>
            <a:r>
              <a:rPr lang="ru-RU" sz="8000" dirty="0" smtClean="0"/>
              <a:t> снадобья. Не придумали ещё, к сожалению. В наши дни всё, что успело состариться, обратному отсчёту не поддается. Однако каждому под силу взять на себя управление этой колесницей, набирающей ход!</a:t>
            </a:r>
            <a:r>
              <a:rPr lang="ru-RU" sz="6600" dirty="0" smtClean="0"/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ru-RU" sz="66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>	Бодрость духа и оптимизм – основа долголетия.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5857892"/>
          <a:ext cx="835824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/>
                        <a:t>Винтер, И. Искатели бессмертия / И. Винтер // Здоровый образ жизни. </a:t>
                      </a:r>
                      <a:r>
                        <a:rPr lang="ru-RU" sz="1800" dirty="0" smtClean="0"/>
                        <a:t>– 2021. – № 6.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– С. 56.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90" name="AutoShape 2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Интересные факты о львах. Действительно ли лев – король джунглей? |  Vegetari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0" name="AutoShape 12" descr="Кто умнее: дельфин или собака?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Дельфины: циничные убийцы в обличье милых созданий? - BBC News Русская 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Бог и здоровье. Правда ли, что вера помогает против болезней / 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571500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858180" cy="5572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Тарелка здорового питания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ru-RU" sz="2200" dirty="0" smtClean="0"/>
              <a:t>В 2011 году учёные из Гарвардской школы общественного здравоохранения представили простой и удобный способ нормализовать свой рацион – тарелку здорового питания.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Принцип тарелки здорового питания</a:t>
            </a:r>
            <a:endParaRPr lang="ru-RU" sz="2200" dirty="0" smtClean="0">
              <a:solidFill>
                <a:srgbClr val="C00000"/>
              </a:solidFill>
            </a:endParaRPr>
          </a:p>
          <a:p>
            <a:pPr algn="just"/>
            <a:r>
              <a:rPr lang="ru-RU" sz="2200" dirty="0" smtClean="0"/>
              <a:t>В основе – </a:t>
            </a:r>
            <a:r>
              <a:rPr lang="ru-RU" sz="2200" u="sng" dirty="0" smtClean="0"/>
              <a:t>грамотное распределение продуктов</a:t>
            </a:r>
            <a:r>
              <a:rPr lang="ru-RU" sz="2200" dirty="0" smtClean="0"/>
              <a:t>. Чтобы </a:t>
            </a:r>
            <a:r>
              <a:rPr lang="ru-RU" sz="2200" dirty="0" err="1" smtClean="0"/>
              <a:t>сбалансированно</a:t>
            </a:r>
            <a:r>
              <a:rPr lang="ru-RU" sz="2200" dirty="0" smtClean="0"/>
              <a:t> питаться, нужно взять обычную тарелку (диаметром 20–26 см) и визуально разделить её на сектора:</a:t>
            </a:r>
          </a:p>
          <a:p>
            <a:r>
              <a:rPr lang="ru-RU" sz="2200" u="sng" dirty="0" smtClean="0"/>
              <a:t>1/2 овощи, фрукты и ягоды</a:t>
            </a:r>
            <a:r>
              <a:rPr lang="ru-RU" sz="2200" dirty="0" smtClean="0"/>
              <a:t>;</a:t>
            </a:r>
          </a:p>
          <a:p>
            <a:r>
              <a:rPr lang="ru-RU" sz="2200" u="sng" dirty="0" smtClean="0"/>
              <a:t>1/4 полезные белки</a:t>
            </a:r>
            <a:r>
              <a:rPr lang="ru-RU" sz="2200" dirty="0" smtClean="0"/>
              <a:t>;</a:t>
            </a:r>
          </a:p>
          <a:p>
            <a:r>
              <a:rPr lang="ru-RU" sz="2200" u="sng" dirty="0" smtClean="0"/>
              <a:t>1/4 </a:t>
            </a:r>
            <a:r>
              <a:rPr lang="ru-RU" sz="2200" u="sng" dirty="0" err="1" smtClean="0"/>
              <a:t>цельнозерновые</a:t>
            </a:r>
            <a:r>
              <a:rPr lang="ru-RU" sz="2200" u="sng" dirty="0" smtClean="0"/>
              <a:t> (сложные углеводы)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2200" dirty="0" smtClean="0"/>
              <a:t>Такое соотношение оптимально для </a:t>
            </a:r>
          </a:p>
          <a:p>
            <a:pPr>
              <a:buNone/>
            </a:pPr>
            <a:r>
              <a:rPr lang="ru-RU" sz="2200" dirty="0" smtClean="0"/>
              <a:t>поддержания нормальной работы</a:t>
            </a:r>
          </a:p>
          <a:p>
            <a:pPr>
              <a:buNone/>
            </a:pPr>
            <a:r>
              <a:rPr lang="ru-RU" sz="2200" dirty="0" smtClean="0"/>
              <a:t> организма.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Щербакова.LIBRARY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14752"/>
            <a:ext cx="2871791" cy="234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6000768"/>
          <a:ext cx="8143932" cy="65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656592">
                <a:tc>
                  <a:txBody>
                    <a:bodyPr/>
                    <a:lstStyle/>
                    <a:p>
                      <a:r>
                        <a:rPr lang="ru-RU" dirty="0" smtClean="0"/>
                        <a:t>Баженова, С.</a:t>
                      </a:r>
                      <a:r>
                        <a:rPr lang="ru-RU" baseline="0" dirty="0" smtClean="0"/>
                        <a:t> Тарелка здорового питания / С. Баженова // Здоровый образ жизни. – 2023. – № 7 . – С. 30–35.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Щербакова.LIBRARY\Desktop\Без имени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46252">
            <a:off x="6544484" y="3402509"/>
            <a:ext cx="1847850" cy="2466975"/>
          </a:xfrm>
          <a:prstGeom prst="rect">
            <a:avLst/>
          </a:prstGeom>
          <a:noFill/>
        </p:spPr>
      </p:pic>
      <p:pic>
        <p:nvPicPr>
          <p:cNvPr id="1032" name="Picture 8" descr="C:\Users\Щербакова.LIBRARY\Desktop\Без имен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898">
            <a:off x="5182714" y="1995648"/>
            <a:ext cx="1857388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43890" cy="164307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Эти и многие другие полезные советы и рекомендации вы можете прочитать в журнале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«Здоровый образ жизни»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i="1" dirty="0" smtClean="0">
                <a:solidFill>
                  <a:schemeClr val="tx1"/>
                </a:solidFill>
              </a:rPr>
              <a:t>посетив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зал периодической литературы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(кабинет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smtClean="0">
                <a:solidFill>
                  <a:srgbClr val="FF0000"/>
                </a:solidFill>
              </a:rPr>
              <a:t>504</a:t>
            </a:r>
            <a:r>
              <a:rPr lang="ru-RU" sz="2800" b="1" smtClean="0">
                <a:solidFill>
                  <a:srgbClr val="FF0000"/>
                </a:solidFill>
              </a:rPr>
              <a:t>)</a:t>
            </a:r>
            <a:r>
              <a:rPr lang="ru-RU" sz="2800" b="1" i="1" smtClean="0">
                <a:solidFill>
                  <a:srgbClr val="FF0000"/>
                </a:solidFill>
              </a:rPr>
              <a:t> библиотеки.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Щербакова.LIBRARY\Desktop\Без имен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064458">
            <a:off x="466155" y="3410278"/>
            <a:ext cx="1820465" cy="2571768"/>
          </a:xfrm>
          <a:prstGeom prst="rect">
            <a:avLst/>
          </a:prstGeom>
          <a:noFill/>
        </p:spPr>
      </p:pic>
      <p:pic>
        <p:nvPicPr>
          <p:cNvPr id="1027" name="Picture 3" descr="C:\Users\Щербакова.LIBRARY\Desktop\Без имени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8064">
            <a:off x="1816343" y="1985061"/>
            <a:ext cx="1800225" cy="2543175"/>
          </a:xfrm>
          <a:prstGeom prst="rect">
            <a:avLst/>
          </a:prstGeom>
          <a:noFill/>
        </p:spPr>
      </p:pic>
      <p:pic>
        <p:nvPicPr>
          <p:cNvPr id="1031" name="Picture 7" descr="C:\Users\Щербакова.LIBRARY\Desktop\images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785926"/>
            <a:ext cx="2143125" cy="2143125"/>
          </a:xfrm>
          <a:prstGeom prst="rect">
            <a:avLst/>
          </a:prstGeom>
          <a:noFill/>
        </p:spPr>
      </p:pic>
      <p:pic>
        <p:nvPicPr>
          <p:cNvPr id="1033" name="Picture 9" descr="C:\Users\Щербакова.LIBRARY\Desktop\images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61719">
            <a:off x="2371267" y="3978628"/>
            <a:ext cx="1809750" cy="2533650"/>
          </a:xfrm>
          <a:prstGeom prst="rect">
            <a:avLst/>
          </a:prstGeom>
          <a:noFill/>
        </p:spPr>
      </p:pic>
      <p:pic>
        <p:nvPicPr>
          <p:cNvPr id="1034" name="Picture 10" descr="C:\Users\Щербакова.LIBRARY\Desktop\Без имени 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01960">
            <a:off x="4237613" y="3943458"/>
            <a:ext cx="180975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	                                                          </a:t>
            </a:r>
            <a:r>
              <a:rPr lang="ru-RU" sz="2000" dirty="0" smtClean="0"/>
              <a:t>Полноценный рацион невозможно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/>
              <a:t>                                                                   представить без витаминов и минералов</a:t>
            </a:r>
          </a:p>
          <a:p>
            <a:pPr marL="0">
              <a:lnSpc>
                <a:spcPct val="70000"/>
              </a:lnSpc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 </a:t>
            </a:r>
            <a:r>
              <a:rPr lang="ru-RU" sz="2800" b="1" dirty="0" smtClean="0">
                <a:solidFill>
                  <a:srgbClr val="00B050"/>
                </a:solidFill>
              </a:rPr>
              <a:t>Где же найти витамины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pPr marL="0">
              <a:lnSpc>
                <a:spcPct val="70000"/>
              </a:lnSpc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            </a:t>
            </a:r>
            <a:r>
              <a:rPr lang="ru-RU" sz="2800" b="1" dirty="0" smtClean="0">
                <a:solidFill>
                  <a:srgbClr val="00B050"/>
                </a:solidFill>
              </a:rPr>
              <a:t>и минералы?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C00000"/>
                </a:solidFill>
              </a:rPr>
              <a:t>Витамин А</a:t>
            </a:r>
            <a:r>
              <a:rPr lang="ru-RU" sz="2000" dirty="0" smtClean="0"/>
              <a:t> – в моркови, тыкве, шпинате.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Витамины группы В </a:t>
            </a:r>
            <a:r>
              <a:rPr lang="ru-RU" sz="2000" dirty="0" smtClean="0"/>
              <a:t>– </a:t>
            </a:r>
            <a:r>
              <a:rPr lang="ru-RU" sz="2000" dirty="0" err="1" smtClean="0"/>
              <a:t>в</a:t>
            </a:r>
            <a:r>
              <a:rPr lang="ru-RU" sz="2000" dirty="0" smtClean="0"/>
              <a:t> печени, желтке куриного яйца, сливочном масле, бобовых, злаках, орехах, отрубях.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Витамин С</a:t>
            </a:r>
            <a:r>
              <a:rPr lang="ru-RU" sz="2000" dirty="0" smtClean="0"/>
              <a:t> – в цитрусовых, клюкве, киви, шиповнике, чёрной смородине.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Витамин Е</a:t>
            </a:r>
            <a:r>
              <a:rPr lang="ru-RU" sz="2000" dirty="0" smtClean="0"/>
              <a:t> – в ростках пшеницы, миндальных орехах, рыбьем жире, оливковом и других растительных маслах, брокколи, семенах подсолнечника, авокадо.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Витамин D</a:t>
            </a:r>
            <a:r>
              <a:rPr lang="ru-RU" sz="2000" dirty="0" smtClean="0"/>
              <a:t> – в тунце, сардинах, коровьем молоке, грибах.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Цинк</a:t>
            </a:r>
            <a:r>
              <a:rPr lang="ru-RU" sz="2000" dirty="0" smtClean="0"/>
              <a:t> – в семенах тыквы и подсолнечника, кунжуте, говяжьей печени, яйцах, орехах, особенно кешью, морепродуктах, шпинате.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Селен</a:t>
            </a:r>
            <a:r>
              <a:rPr lang="ru-RU" sz="2000" dirty="0" smtClean="0"/>
              <a:t> – в яйцах, печени, почках, говядине, сале, чесноке, семенах подсолнечника, кокосе, фисташках, бразильском орехе, отрубях.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Кальций</a:t>
            </a:r>
            <a:r>
              <a:rPr lang="ru-RU" sz="2000" dirty="0" smtClean="0"/>
              <a:t> – в молочных продуктах, сырах, миндале, фасоли, гречке.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5" name="Picture 3" descr="C:\Users\Щербакова.LIBRARY\Desktop\484809858_1243415317790107_795217535559302420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69499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143644"/>
          <a:ext cx="8143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Чернявская, Н. Не только цитрусовые / Н. Чернявская // Здоровый образ жизни. </a:t>
                      </a:r>
                      <a:r>
                        <a:rPr lang="ru-RU" baseline="0" dirty="0" smtClean="0"/>
                        <a:t>– 2023. – № 2. – С. 56.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715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      </a:t>
            </a:r>
          </a:p>
          <a:p>
            <a:pPr>
              <a:buNone/>
            </a:pPr>
            <a:r>
              <a:rPr lang="ru-RU" sz="4000" dirty="0" smtClean="0"/>
              <a:t>		  </a:t>
            </a:r>
            <a:r>
              <a:rPr lang="ru-RU" sz="11200" b="1" dirty="0" smtClean="0">
                <a:solidFill>
                  <a:srgbClr val="00B050"/>
                </a:solidFill>
              </a:rPr>
              <a:t>Секреты грейпфрута</a:t>
            </a:r>
          </a:p>
          <a:p>
            <a:pPr algn="just">
              <a:buNone/>
            </a:pPr>
            <a:r>
              <a:rPr lang="ru-RU" sz="8000" b="1" dirty="0" smtClean="0"/>
              <a:t>	</a:t>
            </a:r>
          </a:p>
          <a:p>
            <a:pPr algn="just"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	Снижение веса</a:t>
            </a:r>
          </a:p>
          <a:p>
            <a:pPr>
              <a:lnSpc>
                <a:spcPct val="80000"/>
              </a:lnSpc>
              <a:buNone/>
            </a:pPr>
            <a:r>
              <a:rPr lang="ru-RU" sz="8000" dirty="0" smtClean="0"/>
              <a:t>      В грейпфруте много клетчатки, а также </a:t>
            </a:r>
          </a:p>
          <a:p>
            <a:pPr>
              <a:lnSpc>
                <a:spcPct val="80000"/>
              </a:lnSpc>
              <a:buNone/>
            </a:pPr>
            <a:r>
              <a:rPr lang="ru-RU" sz="8000" dirty="0" smtClean="0"/>
              <a:t>	более 15 витаминов и минералов, а вот </a:t>
            </a:r>
          </a:p>
          <a:p>
            <a:pPr>
              <a:buNone/>
            </a:pPr>
            <a:r>
              <a:rPr lang="ru-RU" sz="8000" dirty="0" smtClean="0"/>
              <a:t>	калорий довольно мало – всего 52. Диета с высоким содержанием фруктов вызывает чувство сытости. Поэтому это прекрасная еда для похудения. Кроме того, грейпфрут содержит много воды, что также способствует снижению веса.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Укрепление сердца</a:t>
            </a:r>
          </a:p>
          <a:p>
            <a:pPr>
              <a:buNone/>
            </a:pPr>
            <a:r>
              <a:rPr lang="ru-RU" sz="8000" dirty="0" smtClean="0"/>
              <a:t>	Регулярное употребление фрукта снижает риск развития </a:t>
            </a:r>
            <a:r>
              <a:rPr lang="ru-RU" sz="8000" dirty="0" err="1" smtClean="0"/>
              <a:t>сердечно-сосудистых</a:t>
            </a:r>
            <a:r>
              <a:rPr lang="ru-RU" sz="8000" dirty="0" smtClean="0"/>
              <a:t> заболеваний. Во-первых, грейпфрут богат калием, во-вторых, он помогает снизить уровень «плохого» холестерина в крови. 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Здоровые почки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Употребление грейпфрута снижает риск развития камней в почках. Наиболее распространённый тип камней в почках – это камни из оксалата кальция. Лимонная кислота, содержащаяся в грейпфруте, связывается с кальцием в почках и вымывает его из организма. Кроме того, она может увеличивать объём и </a:t>
            </a:r>
            <a:r>
              <a:rPr lang="ru-RU" sz="8000" dirty="0" err="1" smtClean="0"/>
              <a:t>pH</a:t>
            </a:r>
            <a:r>
              <a:rPr lang="ru-RU" sz="8000" dirty="0" smtClean="0"/>
              <a:t> мочи, создавая среду, менее благоприятную для образования камней.</a:t>
            </a:r>
            <a:br>
              <a:rPr lang="ru-RU" sz="8000" dirty="0" smtClean="0"/>
            </a:br>
            <a:endParaRPr lang="ru-RU" sz="8000" dirty="0" smtClean="0"/>
          </a:p>
          <a:p>
            <a:endParaRPr lang="ru-RU" sz="8000" dirty="0"/>
          </a:p>
        </p:txBody>
      </p:sp>
      <p:pic>
        <p:nvPicPr>
          <p:cNvPr id="3076" name="Picture 4" descr="D:\моя презентация\картинки\484727642_1243415474456758_3807706106607278396_n.jpg"/>
          <p:cNvPicPr>
            <a:picLocks noChangeAspect="1" noChangeArrowheads="1"/>
          </p:cNvPicPr>
          <p:nvPr/>
        </p:nvPicPr>
        <p:blipFill>
          <a:blip r:embed="rId2" cstate="print"/>
          <a:srcRect l="13636" b="18032"/>
          <a:stretch>
            <a:fillRect/>
          </a:stretch>
        </p:blipFill>
        <p:spPr bwMode="auto">
          <a:xfrm>
            <a:off x="5500694" y="214290"/>
            <a:ext cx="2905127" cy="183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6000768"/>
          <a:ext cx="828680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Бояркина, О.</a:t>
                      </a:r>
                      <a:r>
                        <a:rPr lang="ru-RU" baseline="0" dirty="0" smtClean="0"/>
                        <a:t>  Грейпфрут / О. Бояркина // Здоровый образ жизни. – 2023. – № 1 . – С. 60.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Полезный банан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Банан нормализует работу </a:t>
            </a:r>
            <a:r>
              <a:rPr lang="ru-RU" sz="8000" dirty="0" err="1" smtClean="0"/>
              <a:t>желудочно</a:t>
            </a:r>
            <a:r>
              <a:rPr lang="ru-RU" sz="8000" dirty="0" smtClean="0"/>
              <a:t>-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кишечного тракта, </a:t>
            </a:r>
            <a:r>
              <a:rPr lang="ru-RU" sz="8000" dirty="0" err="1" smtClean="0"/>
              <a:t>сердечно-сосудистой</a:t>
            </a:r>
            <a:r>
              <a:rPr lang="ru-RU" sz="8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и нервной систем, снижает уровень 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холестерина, помогает при анемии, 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снимает стресс и сезонные депрессии.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 	Если съедать плод на ночь, можно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 	справиться с бессонницей и облегчить засыпание.</a:t>
            </a:r>
          </a:p>
          <a:p>
            <a:pPr>
              <a:buNone/>
            </a:pPr>
            <a:r>
              <a:rPr lang="ru-RU" sz="8000" b="1" dirty="0" smtClean="0"/>
              <a:t>	</a:t>
            </a:r>
            <a:r>
              <a:rPr lang="ru-RU" sz="8000" b="1" dirty="0" smtClean="0">
                <a:solidFill>
                  <a:srgbClr val="C00000"/>
                </a:solidFill>
              </a:rPr>
              <a:t>Интересно</a:t>
            </a:r>
          </a:p>
          <a:p>
            <a:pPr>
              <a:buFont typeface="Arial" pitchFamily="34" charset="0"/>
              <a:buChar char="•"/>
            </a:pPr>
            <a:r>
              <a:rPr lang="ru-RU" sz="8000" dirty="0" smtClean="0"/>
              <a:t>Недозревший плод содержит примерно 120 ккал, а перезрелый – 180. Чем более банан спелый, тем больше энергии он способен дать.</a:t>
            </a:r>
          </a:p>
          <a:p>
            <a:pPr>
              <a:buFont typeface="Arial" pitchFamily="34" charset="0"/>
              <a:buChar char="•"/>
            </a:pPr>
            <a:r>
              <a:rPr lang="ru-RU" sz="8000" dirty="0" smtClean="0"/>
              <a:t>Бананы не стоит есть натощак и перед плотным обедом или ужином – во избежание чувства тяжести и вздутия. Зато фрукт идеален в качестве полдника или небольших перекусов в течение дня.</a:t>
            </a:r>
          </a:p>
          <a:p>
            <a:pPr>
              <a:buFont typeface="Arial" pitchFamily="34" charset="0"/>
              <a:buChar char="•"/>
            </a:pPr>
            <a:r>
              <a:rPr lang="ru-RU" sz="8000" dirty="0" smtClean="0"/>
              <a:t>Сладкие плоды медленно перевариваются, поэтому людям с лишним весом есть их надо с осторожностью. Зато фрукт прекрасно утоляет голод.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pic>
        <p:nvPicPr>
          <p:cNvPr id="22530" name="Picture 2" descr="D:\моя презентация\картинки\472541335_2461938577471200_2989770577873734254_n.jpg"/>
          <p:cNvPicPr>
            <a:picLocks noChangeAspect="1" noChangeArrowheads="1"/>
          </p:cNvPicPr>
          <p:nvPr/>
        </p:nvPicPr>
        <p:blipFill>
          <a:blip r:embed="rId2" cstate="print"/>
          <a:srcRect l="5660" r="5660"/>
          <a:stretch>
            <a:fillRect/>
          </a:stretch>
        </p:blipFill>
        <p:spPr bwMode="auto">
          <a:xfrm>
            <a:off x="5500694" y="357166"/>
            <a:ext cx="3357586" cy="252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6072206"/>
          <a:ext cx="8143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Пигулевская</a:t>
                      </a:r>
                      <a:r>
                        <a:rPr lang="ru-RU" dirty="0" smtClean="0"/>
                        <a:t>, А. Как есть бананы / А. </a:t>
                      </a:r>
                      <a:r>
                        <a:rPr lang="ru-RU" dirty="0" err="1" smtClean="0"/>
                        <a:t>Пигулевская</a:t>
                      </a:r>
                      <a:r>
                        <a:rPr lang="ru-RU" dirty="0" smtClean="0"/>
                        <a:t> // </a:t>
                      </a:r>
                      <a:r>
                        <a:rPr lang="ru-RU" baseline="0" dirty="0" smtClean="0"/>
                        <a:t>Здоровый образ жизни. – 2021. – № 8 . – С. 57.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5786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Удивительный кокос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     Кокос богат жирными кислотами,                                                                          клетчаткой, калием, фосфором, магнием                                                              и витаминами группы В. Все эти вещества                                                             помогают восстановить силы, улучшить                                              состояние волос и ногтей.</a:t>
            </a:r>
          </a:p>
          <a:p>
            <a:pPr>
              <a:lnSpc>
                <a:spcPct val="90000"/>
              </a:lnSpc>
              <a:buNone/>
            </a:pPr>
            <a:endParaRPr lang="ru-RU" sz="8000" dirty="0" smtClean="0"/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 	К тому же каждой части кокоса можно найти применение!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1. Кокосовая вода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Она отлично утоляет жажду, ускоряет обмен веществ и улучшает пищеварение.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2. Кокосовое молоко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Кокосовое молоко можно использовать вместо коровьего и добавлять в домашние маски для волос.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3. Кокосовые сливки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Если оставить кокосовое молоко на несколько часов в холодильнике, то жидкость расслоится: снизу окажется вода, а сверху застынут сливки или масло. Этот продукт применяют для приготовления кондитерских изделий, а также для ухода за собой.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4. Кокосовая стружка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Стружка пригодится для приготовления десертов.</a:t>
            </a:r>
            <a:br>
              <a:rPr lang="ru-RU" sz="8000" dirty="0" smtClean="0"/>
            </a:br>
            <a:r>
              <a:rPr lang="ru-RU" sz="8000" dirty="0" smtClean="0">
                <a:solidFill>
                  <a:srgbClr val="C00000"/>
                </a:solidFill>
              </a:rPr>
              <a:t>5. Скорлупа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Её можно использовать для разнообразных поделок или, например, в качестве подсвечника. 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6072206"/>
          <a:ext cx="81439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Шелковский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В. Один кокос пять продуктов / В. </a:t>
                      </a:r>
                      <a:r>
                        <a:rPr lang="ru-RU" baseline="0" dirty="0" err="1" smtClean="0"/>
                        <a:t>Шелковский</a:t>
                      </a:r>
                      <a:r>
                        <a:rPr lang="ru-RU" baseline="0" dirty="0" smtClean="0"/>
                        <a:t> // Здоровый образ жизни. – 2021. – № 10 . – С. 36.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0" name="Picture 2" descr="D:\моя презентация\картинки\475119913_2479328445732213_766248601711649434_n.jpg"/>
          <p:cNvPicPr>
            <a:picLocks noChangeAspect="1" noChangeArrowheads="1"/>
          </p:cNvPicPr>
          <p:nvPr/>
        </p:nvPicPr>
        <p:blipFill>
          <a:blip r:embed="rId2" cstate="print"/>
          <a:srcRect r="7999"/>
          <a:stretch>
            <a:fillRect/>
          </a:stretch>
        </p:blipFill>
        <p:spPr bwMode="auto">
          <a:xfrm>
            <a:off x="5572132" y="214290"/>
            <a:ext cx="3286148" cy="210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286808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Рыбный день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</a:t>
            </a:r>
            <a:r>
              <a:rPr lang="ru-RU" sz="8000" b="1" u="sng" dirty="0" smtClean="0"/>
              <a:t>РЫБА – ЭТО…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>
                <a:solidFill>
                  <a:srgbClr val="C00000"/>
                </a:solidFill>
              </a:rPr>
              <a:t>Быстро усвояемый источник энергии</a:t>
            </a:r>
            <a:r>
              <a:rPr lang="ru-RU" sz="8000" dirty="0" smtClean="0"/>
              <a:t>. Особенно хороши в этом плане сёмга, форель, лосось и скумбрия.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/>
              <a:t>Гарант крепких зубов и костей. Много фосфора содержится в карасях, кете, горбуше, форели, треске, сардинах, атлантической сельди и сайре.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8000" dirty="0" smtClean="0">
                <a:solidFill>
                  <a:srgbClr val="C00000"/>
                </a:solidFill>
              </a:rPr>
              <a:t>Поддержка иммунной системы</a:t>
            </a:r>
            <a:r>
              <a:rPr lang="ru-RU" sz="8000" dirty="0" smtClean="0"/>
              <a:t>. Рыба является практически единственным источником витамина D, необходимого для нормального зрения, здоровой кожи и защиты от различных инфекций. Больше всего его в жирных сортах рыбы: сардинах, сельди, лососе, тунце.</a:t>
            </a:r>
          </a:p>
          <a:p>
            <a:pPr>
              <a:lnSpc>
                <a:spcPct val="70000"/>
              </a:lnSpc>
              <a:buFont typeface="Arial" pitchFamily="34" charset="0"/>
              <a:buChar char="•"/>
            </a:pPr>
            <a:r>
              <a:rPr lang="ru-RU" sz="8000" dirty="0" smtClean="0">
                <a:solidFill>
                  <a:srgbClr val="C00000"/>
                </a:solidFill>
              </a:rPr>
              <a:t>Носитель памяти. </a:t>
            </a:r>
            <a:r>
              <a:rPr lang="ru-RU" sz="8000" dirty="0" smtClean="0"/>
              <a:t>В морепродуктах </a:t>
            </a:r>
          </a:p>
          <a:p>
            <a:pPr>
              <a:lnSpc>
                <a:spcPct val="70000"/>
              </a:lnSpc>
              <a:buNone/>
            </a:pPr>
            <a:r>
              <a:rPr lang="ru-RU" sz="8000" dirty="0" smtClean="0"/>
              <a:t>	содержится холин. Он помогает </a:t>
            </a:r>
          </a:p>
          <a:p>
            <a:pPr>
              <a:lnSpc>
                <a:spcPct val="70000"/>
              </a:lnSpc>
              <a:buNone/>
            </a:pPr>
            <a:r>
              <a:rPr lang="ru-RU" sz="8000" dirty="0" smtClean="0"/>
              <a:t>	справиться с нарушениями памяти, </a:t>
            </a:r>
          </a:p>
          <a:p>
            <a:pPr>
              <a:lnSpc>
                <a:spcPct val="70000"/>
              </a:lnSpc>
              <a:buNone/>
            </a:pPr>
            <a:r>
              <a:rPr lang="ru-RU" sz="8000" dirty="0" smtClean="0"/>
              <a:t>	облегчает и улучшает работу печени,</a:t>
            </a:r>
          </a:p>
          <a:p>
            <a:pPr>
              <a:lnSpc>
                <a:spcPct val="70000"/>
              </a:lnSpc>
              <a:buNone/>
            </a:pPr>
            <a:r>
              <a:rPr lang="ru-RU" sz="8000" dirty="0" smtClean="0"/>
              <a:t>	 помогает ей выводить шлаки и</a:t>
            </a:r>
          </a:p>
          <a:p>
            <a:pPr>
              <a:lnSpc>
                <a:spcPct val="70000"/>
              </a:lnSpc>
              <a:buNone/>
            </a:pPr>
            <a:r>
              <a:rPr lang="ru-RU" sz="8000" dirty="0" smtClean="0"/>
              <a:t> 	токсины из организма.</a:t>
            </a:r>
          </a:p>
          <a:p>
            <a:pPr>
              <a:lnSpc>
                <a:spcPct val="70000"/>
              </a:lnSpc>
              <a:buFont typeface="Arial" pitchFamily="34" charset="0"/>
              <a:buChar char="•"/>
            </a:pPr>
            <a:r>
              <a:rPr lang="ru-RU" sz="8000" dirty="0" smtClean="0">
                <a:solidFill>
                  <a:srgbClr val="C00000"/>
                </a:solidFill>
              </a:rPr>
              <a:t>Защитник сердца от коронарных</a:t>
            </a:r>
          </a:p>
          <a:p>
            <a:pPr>
              <a:lnSpc>
                <a:spcPct val="70000"/>
              </a:lnSpc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	 заболеваний. </a:t>
            </a:r>
            <a:r>
              <a:rPr lang="ru-RU" sz="8000" dirty="0" smtClean="0"/>
              <a:t>Одно или два</a:t>
            </a:r>
          </a:p>
          <a:p>
            <a:pPr>
              <a:lnSpc>
                <a:spcPct val="70000"/>
              </a:lnSpc>
              <a:buNone/>
            </a:pPr>
            <a:r>
              <a:rPr lang="ru-RU" sz="8000" dirty="0" smtClean="0"/>
              <a:t>	рыбных блюда в неделю могут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>	 сократить риск развития сердечной патологии, поскольку содержат особые очищенные жирные кислоты – омега-3.</a:t>
            </a:r>
          </a:p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" dirty="0" smtClean="0"/>
          </a:p>
          <a:p>
            <a:pPr>
              <a:buNone/>
            </a:pP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pic>
        <p:nvPicPr>
          <p:cNvPr id="24578" name="Picture 2" descr="D:\моя презентация\картинки\470539610_2447340025597722_81784939938816624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286124"/>
            <a:ext cx="4050134" cy="243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6146507"/>
          <a:ext cx="821537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568666">
                <a:tc>
                  <a:txBody>
                    <a:bodyPr/>
                    <a:lstStyle/>
                    <a:p>
                      <a:r>
                        <a:rPr lang="ru-RU" dirty="0" smtClean="0"/>
                        <a:t>Савчик, А. Рыбный день / А. Савчик</a:t>
                      </a:r>
                      <a:r>
                        <a:rPr lang="ru-RU" baseline="0" dirty="0" smtClean="0"/>
                        <a:t> //Здоровый образ жизни. – 2021. – № 7 . – С. 58.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58246" cy="5715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               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                            </a:t>
            </a:r>
            <a:r>
              <a:rPr lang="ru-RU" sz="11200" b="1" dirty="0" smtClean="0">
                <a:solidFill>
                  <a:srgbClr val="00B050"/>
                </a:solidFill>
              </a:rPr>
              <a:t>Десять причин пить воду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	 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1</a:t>
            </a:r>
            <a:r>
              <a:rPr lang="ru-RU" sz="8000" dirty="0" smtClean="0"/>
              <a:t>. Снижает риск сердечных приступов, разжижает кровь.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2</a:t>
            </a:r>
            <a:r>
              <a:rPr lang="ru-RU" sz="8000" dirty="0" smtClean="0"/>
              <a:t>. Повышает сопротивляемость заболеваниям: онкологическим, аллергическим, инфекционным.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3</a:t>
            </a:r>
            <a:r>
              <a:rPr lang="ru-RU" sz="8000" dirty="0" smtClean="0"/>
              <a:t>. Повышает эластичность кожи.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4</a:t>
            </a:r>
            <a:r>
              <a:rPr lang="ru-RU" sz="8000" dirty="0" smtClean="0"/>
              <a:t>. Нормализует работу кишечника.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5</a:t>
            </a:r>
            <a:r>
              <a:rPr lang="ru-RU" sz="8000" dirty="0" smtClean="0"/>
              <a:t>. Замедляет процесс старения организма в целом.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6</a:t>
            </a:r>
            <a:r>
              <a:rPr lang="ru-RU" sz="8000" dirty="0" smtClean="0"/>
              <a:t>. Способствует усвоению минералов и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	витаминов из пищи.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7</a:t>
            </a:r>
            <a:r>
              <a:rPr lang="ru-RU" sz="8000" dirty="0" smtClean="0"/>
              <a:t>. Удаляет из организма токсичные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	вещества.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8</a:t>
            </a:r>
            <a:r>
              <a:rPr lang="ru-RU" sz="8000" dirty="0" smtClean="0"/>
              <a:t>. Помогает избавиться от вредных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	привычек, в том числе от </a:t>
            </a:r>
            <a:r>
              <a:rPr lang="ru-RU" sz="8000" dirty="0" err="1" smtClean="0"/>
              <a:t>кофезависимости</a:t>
            </a:r>
            <a:r>
              <a:rPr lang="ru-RU" sz="8000" dirty="0" smtClean="0"/>
              <a:t>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9</a:t>
            </a:r>
            <a:r>
              <a:rPr lang="ru-RU" sz="8000" dirty="0" smtClean="0"/>
              <a:t>. Устраняет неприятные запахи тела.</a:t>
            </a:r>
            <a:br>
              <a:rPr lang="ru-RU" sz="8000" dirty="0" smtClean="0"/>
            </a:br>
            <a:r>
              <a:rPr lang="ru-RU" sz="8000" b="1" dirty="0" smtClean="0">
                <a:solidFill>
                  <a:srgbClr val="FF0000"/>
                </a:solidFill>
              </a:rPr>
              <a:t>10</a:t>
            </a:r>
            <a:r>
              <a:rPr lang="ru-RU" sz="8000" dirty="0" smtClean="0"/>
              <a:t>. Уменьшает выпадение волос.</a:t>
            </a:r>
          </a:p>
          <a:p>
            <a:pPr>
              <a:lnSpc>
                <a:spcPct val="90000"/>
              </a:lnSpc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" dirty="0" smtClean="0"/>
          </a:p>
          <a:p>
            <a:pPr>
              <a:buNone/>
            </a:pPr>
            <a:endParaRPr lang="ru-RU" sz="8000" dirty="0" smtClean="0"/>
          </a:p>
          <a:p>
            <a:pPr algn="just">
              <a:buNone/>
            </a:pPr>
            <a:endParaRPr lang="ru-RU" sz="8000" dirty="0" smtClean="0"/>
          </a:p>
          <a:p>
            <a:endParaRPr lang="ru-RU" sz="8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6072206"/>
          <a:ext cx="835824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Тюшкевич</a:t>
                      </a:r>
                      <a:r>
                        <a:rPr lang="ru-RU" dirty="0" smtClean="0"/>
                        <a:t>, А. Просто налей воды / А. </a:t>
                      </a:r>
                      <a:r>
                        <a:rPr lang="ru-RU" dirty="0" err="1" smtClean="0"/>
                        <a:t>Тюшкевич</a:t>
                      </a:r>
                      <a:r>
                        <a:rPr lang="ru-RU" dirty="0" smtClean="0"/>
                        <a:t> // </a:t>
                      </a:r>
                      <a:r>
                        <a:rPr lang="ru-RU" baseline="0" dirty="0" smtClean="0"/>
                        <a:t>Здоровый образ жизни. – 2021. – № 6 . – С. 63.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10" name="Picture 2" descr="D:\моя презентация\картинки\241047834_1574284016236665_3101953179100902761_n.jpg"/>
          <p:cNvPicPr>
            <a:picLocks noChangeAspect="1" noChangeArrowheads="1"/>
          </p:cNvPicPr>
          <p:nvPr/>
        </p:nvPicPr>
        <p:blipFill>
          <a:blip r:embed="rId2" cstate="print"/>
          <a:srcRect l="35325"/>
          <a:stretch>
            <a:fillRect/>
          </a:stretch>
        </p:blipFill>
        <p:spPr bwMode="auto">
          <a:xfrm>
            <a:off x="5643570" y="3000372"/>
            <a:ext cx="3008302" cy="310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772</TotalTime>
  <Words>915</Words>
  <Application>Microsoft Office PowerPoint</Application>
  <PresentationFormat>Экран (4:3)</PresentationFormat>
  <Paragraphs>316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 и многие другие полезные советы и рекомендации вы можете прочитать в журнале «Здоровый образ жизни», посетив зал периодической литературы (кабинет 504) библиотеки.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Щербакова Ольга Анатольевна</dc:creator>
  <cp:lastModifiedBy>Пугачева Наталья Александровна</cp:lastModifiedBy>
  <cp:revision>117</cp:revision>
  <dcterms:created xsi:type="dcterms:W3CDTF">2026-03-27T09:50:31Z</dcterms:created>
  <dcterms:modified xsi:type="dcterms:W3CDTF">2026-04-07T11:44:18Z</dcterms:modified>
</cp:coreProperties>
</file>