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7" r:id="rId3"/>
    <p:sldId id="257" r:id="rId4"/>
    <p:sldId id="258" r:id="rId5"/>
    <p:sldId id="278" r:id="rId6"/>
    <p:sldId id="259" r:id="rId7"/>
    <p:sldId id="268" r:id="rId8"/>
    <p:sldId id="269" r:id="rId9"/>
    <p:sldId id="272" r:id="rId10"/>
    <p:sldId id="261" r:id="rId11"/>
    <p:sldId id="262" r:id="rId12"/>
    <p:sldId id="263" r:id="rId13"/>
    <p:sldId id="277" r:id="rId14"/>
    <p:sldId id="265" r:id="rId15"/>
    <p:sldId id="270" r:id="rId16"/>
    <p:sldId id="266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504D"/>
    <a:srgbClr val="984807"/>
    <a:srgbClr val="993300"/>
    <a:srgbClr val="CC3300"/>
    <a:srgbClr val="663300"/>
    <a:srgbClr val="4D3907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>
      <p:cViewPr varScale="1">
        <p:scale>
          <a:sx n="113" d="100"/>
          <a:sy n="113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C310F-7264-40EC-B5A2-B7A11CCA33D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1159D-CE80-4453-9F28-1528CFAE19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76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1159D-CE80-4453-9F28-1528CFAE195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2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844B-7B7D-4272-BE8F-F9AF792824AE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5C10A-990E-4829-A00D-A0EA3A58A2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4691_edit_1035431285485715.jpg"/>
          <p:cNvPicPr>
            <a:picLocks noChangeAspect="1"/>
          </p:cNvPicPr>
          <p:nvPr/>
        </p:nvPicPr>
        <p:blipFill>
          <a:blip r:embed="rId2" cstate="print">
            <a:lum/>
          </a:blip>
          <a:srcRect l="5468" r="2343"/>
          <a:stretch>
            <a:fillRect/>
          </a:stretch>
        </p:blipFill>
        <p:spPr>
          <a:xfrm>
            <a:off x="0" y="665891"/>
            <a:ext cx="9144000" cy="536754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411760" y="812193"/>
            <a:ext cx="6418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spc="-150" dirty="0" smtClean="0">
                <a:solidFill>
                  <a:srgbClr val="CC504D"/>
                </a:solidFill>
                <a:latin typeface="Gilroy ExtraBold"/>
                <a:cs typeface="David" panose="020E0502060401010101" pitchFamily="34" charset="-79"/>
              </a:rPr>
              <a:t>Сожженная деревня</a:t>
            </a:r>
          </a:p>
          <a:p>
            <a:pPr algn="ctr">
              <a:lnSpc>
                <a:spcPct val="150000"/>
              </a:lnSpc>
            </a:pPr>
            <a:r>
              <a:rPr lang="ru-RU" sz="3200" b="1" i="1" spc="-150" dirty="0" smtClean="0">
                <a:solidFill>
                  <a:srgbClr val="CC504D"/>
                </a:solidFill>
                <a:latin typeface="Gilroy ExtraBold"/>
                <a:cs typeface="David" panose="020E0502060401010101" pitchFamily="34" charset="-79"/>
              </a:rPr>
              <a:t>ко Дню памяти жертв </a:t>
            </a:r>
          </a:p>
          <a:p>
            <a:pPr algn="ctr">
              <a:lnSpc>
                <a:spcPct val="150000"/>
              </a:lnSpc>
            </a:pPr>
            <a:r>
              <a:rPr lang="ru-RU" sz="3200" b="1" i="1" spc="-150" dirty="0" err="1" smtClean="0">
                <a:solidFill>
                  <a:srgbClr val="CC504D"/>
                </a:solidFill>
                <a:latin typeface="Gilroy ExtraBold"/>
                <a:cs typeface="David" panose="020E0502060401010101" pitchFamily="34" charset="-79"/>
              </a:rPr>
              <a:t>Хатынской</a:t>
            </a:r>
            <a:r>
              <a:rPr lang="ru-RU" sz="3200" b="1" i="1" spc="-150" dirty="0" smtClean="0">
                <a:solidFill>
                  <a:srgbClr val="CC504D"/>
                </a:solidFill>
                <a:latin typeface="Gilroy ExtraBold"/>
                <a:cs typeface="David" panose="020E0502060401010101" pitchFamily="34" charset="-79"/>
              </a:rPr>
              <a:t> трагедии</a:t>
            </a:r>
            <a:r>
              <a:rPr lang="ru-RU" sz="3200" b="1" i="1" spc="-150" dirty="0" smtClean="0">
                <a:solidFill>
                  <a:schemeClr val="accent6">
                    <a:lumMod val="50000"/>
                  </a:schemeClr>
                </a:solidFill>
                <a:latin typeface="Gilroy ExtraBold"/>
                <a:cs typeface="David" panose="020E0502060401010101" pitchFamily="34" charset="-79"/>
              </a:rPr>
              <a:t>   </a:t>
            </a:r>
            <a:endParaRPr lang="ru-RU" sz="3200" b="1" i="1" spc="-150" dirty="0">
              <a:solidFill>
                <a:schemeClr val="accent6">
                  <a:lumMod val="50000"/>
                </a:schemeClr>
              </a:solidFill>
              <a:latin typeface="Gilroy ExtraBold"/>
              <a:cs typeface="David" panose="020E0502060401010101" pitchFamily="34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"/>
    </mc:Choice>
    <mc:Fallback xmlns="">
      <p:transition spd="slow" advTm="51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032018_2_3 (1)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82" y="0"/>
            <a:ext cx="4136571" cy="6858000"/>
          </a:xfrm>
          <a:prstGeom prst="round2Diag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476672"/>
            <a:ext cx="4357718" cy="5509200"/>
          </a:xfrm>
          <a:prstGeom prst="rect">
            <a:avLst/>
          </a:prstGeom>
          <a:gradFill>
            <a:gsLst>
              <a:gs pos="15000">
                <a:schemeClr val="bg1"/>
              </a:gs>
              <a:gs pos="90000">
                <a:schemeClr val="accent1">
                  <a:lumMod val="45000"/>
                  <a:lumOff val="55000"/>
                </a:schemeClr>
              </a:gs>
              <a:gs pos="37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ХАТЫНЬ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 </a:t>
            </a:r>
            <a:r>
              <a:rPr lang="ru-RU" sz="2200" b="1" i="1" dirty="0">
                <a:latin typeface="Gilroy ExtraBold" panose="00000900000000000000" pitchFamily="2" charset="-52"/>
              </a:rPr>
              <a:t>– это миллионы жертв прошлой 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войны.</a:t>
            </a:r>
            <a:endParaRPr lang="en-US" sz="2200" b="1" i="1" dirty="0" smtClean="0">
              <a:latin typeface="Gilroy ExtraBold" panose="00000900000000000000" pitchFamily="2" charset="-52"/>
            </a:endParaRPr>
          </a:p>
          <a:p>
            <a:endParaRPr lang="ru-RU" sz="2200" b="1" i="1" dirty="0" smtClean="0">
              <a:latin typeface="Gilroy ExtraBold" panose="00000900000000000000" pitchFamily="2" charset="-52"/>
            </a:endParaRPr>
          </a:p>
          <a:p>
            <a:endParaRPr lang="en-US" sz="2200" b="1" i="1" dirty="0" smtClean="0">
              <a:latin typeface="Gilroy ExtraBold" panose="00000900000000000000" pitchFamily="2" charset="-52"/>
            </a:endParaRPr>
          </a:p>
          <a:p>
            <a:r>
              <a:rPr lang="ru-RU" sz="22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Это ВСЕ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, </a:t>
            </a:r>
            <a:r>
              <a:rPr lang="ru-RU" sz="2200" b="1" i="1" dirty="0">
                <a:latin typeface="Gilroy ExtraBold" panose="00000900000000000000" pitchFamily="2" charset="-52"/>
              </a:rPr>
              <a:t>и, 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что </a:t>
            </a:r>
            <a:r>
              <a:rPr lang="ru-RU" sz="2200" b="1" i="1" dirty="0">
                <a:latin typeface="Gilroy ExtraBold" panose="00000900000000000000" pitchFamily="2" charset="-52"/>
              </a:rPr>
              <a:t>не менее важно, 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это </a:t>
            </a:r>
            <a:r>
              <a:rPr lang="ru-RU" sz="2200" b="1" i="1" dirty="0">
                <a:latin typeface="Gilroy ExtraBold" panose="00000900000000000000" pitchFamily="2" charset="-52"/>
              </a:rPr>
              <a:t>еще </a:t>
            </a:r>
            <a:r>
              <a:rPr lang="ru-RU" sz="22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и</a:t>
            </a:r>
            <a:r>
              <a:rPr lang="ru-RU" sz="2200" b="1" i="1" dirty="0">
                <a:latin typeface="Gilroy ExtraBold" panose="00000900000000000000" pitchFamily="2" charset="-52"/>
              </a:rPr>
              <a:t> </a:t>
            </a:r>
            <a:r>
              <a:rPr lang="ru-RU" sz="22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КАЖДЫЙ…</a:t>
            </a:r>
          </a:p>
          <a:p>
            <a:endParaRPr lang="ru-RU" sz="2200" b="1" i="1" dirty="0" smtClean="0">
              <a:latin typeface="Gilroy ExtraBold" panose="00000900000000000000" pitchFamily="2" charset="-52"/>
            </a:endParaRPr>
          </a:p>
          <a:p>
            <a:endParaRPr lang="ru-RU" sz="2200" b="1" i="1" dirty="0">
              <a:latin typeface="Gilroy ExtraBold" panose="00000900000000000000" pitchFamily="2" charset="-52"/>
            </a:endParaRPr>
          </a:p>
          <a:p>
            <a:r>
              <a:rPr lang="ru-RU" sz="22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Мемориал Хатыни </a:t>
            </a:r>
            <a:r>
              <a:rPr lang="ru-RU" sz="2200" b="1" i="1" dirty="0">
                <a:latin typeface="Gilroy ExtraBold" panose="00000900000000000000" pitchFamily="2" charset="-52"/>
              </a:rPr>
              <a:t>хранит 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для </a:t>
            </a:r>
            <a:r>
              <a:rPr lang="ru-RU" sz="2200" b="1" i="1" dirty="0">
                <a:latin typeface="Gilroy ExtraBold" panose="00000900000000000000" pitchFamily="2" charset="-52"/>
              </a:rPr>
              <a:t>человечества </a:t>
            </a:r>
            <a:endParaRPr lang="ru-RU" sz="2200" b="1" i="1" dirty="0" smtClean="0">
              <a:latin typeface="Gilroy ExtraBold" panose="00000900000000000000" pitchFamily="2" charset="-52"/>
            </a:endParaRPr>
          </a:p>
          <a:p>
            <a:r>
              <a:rPr lang="ru-RU" sz="2200" b="1" i="1" dirty="0" smtClean="0">
                <a:latin typeface="Gilroy ExtraBold" panose="00000900000000000000" pitchFamily="2" charset="-52"/>
              </a:rPr>
              <a:t>название </a:t>
            </a:r>
            <a:r>
              <a:rPr lang="ru-RU" sz="2200" b="1" i="1" dirty="0">
                <a:latin typeface="Gilroy ExtraBold" panose="00000900000000000000" pitchFamily="2" charset="-52"/>
              </a:rPr>
              <a:t>каждой сожженной белорусской деревни, </a:t>
            </a:r>
            <a:endParaRPr lang="ru-RU" sz="2200" b="1" i="1" dirty="0" smtClean="0">
              <a:latin typeface="Gilroy ExtraBold" panose="00000900000000000000" pitchFamily="2" charset="-52"/>
            </a:endParaRPr>
          </a:p>
          <a:p>
            <a:r>
              <a:rPr lang="ru-RU" sz="2200" b="1" i="1" dirty="0" smtClean="0">
                <a:latin typeface="Gilroy ExtraBold" panose="00000900000000000000" pitchFamily="2" charset="-52"/>
              </a:rPr>
              <a:t>каждый </a:t>
            </a:r>
            <a:r>
              <a:rPr lang="ru-RU" sz="2200" b="1" i="1" dirty="0">
                <a:latin typeface="Gilroy ExtraBold" panose="00000900000000000000" pitchFamily="2" charset="-52"/>
              </a:rPr>
              <a:t>мертвый хатынский двор, 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каждое </a:t>
            </a:r>
            <a:r>
              <a:rPr lang="ru-RU" sz="2200" b="1" i="1" dirty="0">
                <a:latin typeface="Gilroy ExtraBold" panose="00000900000000000000" pitchFamily="2" charset="-52"/>
              </a:rPr>
              <a:t>имя </a:t>
            </a:r>
            <a:r>
              <a:rPr lang="ru-RU" sz="2200" b="1" i="1" dirty="0" err="1" smtClean="0">
                <a:latin typeface="Gilroy ExtraBold" panose="00000900000000000000" pitchFamily="2" charset="-52"/>
              </a:rPr>
              <a:t>хатынца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7"/>
    </mc:Choice>
    <mc:Fallback xmlns="">
      <p:transition spd="slow" advTm="808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gjgj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495"/>
          <a:stretch>
            <a:fillRect/>
          </a:stretch>
        </p:blipFill>
        <p:spPr>
          <a:xfrm>
            <a:off x="-2" y="925075"/>
            <a:ext cx="9144001" cy="5143536"/>
          </a:xfrm>
          <a:prstGeom prst="round2Diag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3491880" y="238381"/>
            <a:ext cx="5500694" cy="3170099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0000">
                <a:schemeClr val="accent1">
                  <a:lumMod val="45000"/>
                  <a:lumOff val="55000"/>
                </a:schemeClr>
              </a:gs>
              <a:gs pos="72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  <a:tileRect/>
          </a:gradFill>
          <a:effectLst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Gilroy ExtraBold" panose="00000900000000000000" pitchFamily="2" charset="-52"/>
              </a:rPr>
              <a:t>В скорбном бетонном мартирологе проходят имена взрослых, подростков, детей</a:t>
            </a:r>
            <a:r>
              <a:rPr lang="en-US" sz="2400" b="1" i="1" dirty="0" smtClean="0">
                <a:latin typeface="Gilroy ExtraBold" panose="00000900000000000000" pitchFamily="2" charset="-52"/>
              </a:rPr>
              <a:t> -</a:t>
            </a:r>
            <a:r>
              <a:rPr lang="ru-RU" sz="2400" b="1" i="1" dirty="0" smtClean="0">
                <a:latin typeface="Gilroy ExtraBold" panose="00000900000000000000" pitchFamily="2" charset="-52"/>
              </a:rPr>
              <a:t> </a:t>
            </a:r>
          </a:p>
          <a:p>
            <a:r>
              <a:rPr lang="ru-RU" sz="24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Яскевич Антон Антонович, </a:t>
            </a:r>
          </a:p>
          <a:p>
            <a:r>
              <a:rPr lang="ru-RU" sz="24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Яскевич Елена Сидоровна, </a:t>
            </a:r>
          </a:p>
          <a:p>
            <a:r>
              <a:rPr lang="ru-RU" sz="24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Яскевич Надя (9 лет),</a:t>
            </a:r>
          </a:p>
          <a:p>
            <a:r>
              <a:rPr lang="ru-RU" sz="24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Я</a:t>
            </a:r>
            <a:r>
              <a:rPr lang="be-BY" sz="24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скевич </a:t>
            </a:r>
            <a:r>
              <a:rPr lang="ru-RU" sz="24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Толик (7 недель), </a:t>
            </a:r>
          </a:p>
          <a:p>
            <a:r>
              <a:rPr lang="ru-RU" sz="2400" b="1" i="1" dirty="0" smtClean="0">
                <a:latin typeface="Gilroy ExtraBold" panose="00000900000000000000" pitchFamily="2" charset="-52"/>
              </a:rPr>
              <a:t>и так все </a:t>
            </a:r>
            <a:r>
              <a:rPr lang="ru-RU" sz="32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149</a:t>
            </a:r>
            <a:r>
              <a:rPr lang="ru-RU" sz="24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 погибших.</a:t>
            </a:r>
            <a:endParaRPr lang="ru-RU" sz="2400" b="1" i="1" dirty="0">
              <a:solidFill>
                <a:srgbClr val="CC504D"/>
              </a:solidFill>
              <a:latin typeface="Gilroy ExtraBold" panose="000009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7"/>
    </mc:Choice>
    <mc:Fallback xmlns="">
      <p:transition spd="slow" advTm="1012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880" y="1268760"/>
            <a:ext cx="3152024" cy="3816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707903" y="1173009"/>
            <a:ext cx="5112569" cy="3844757"/>
          </a:xfrm>
          <a:prstGeom prst="rect">
            <a:avLst/>
          </a:prstGeom>
          <a:gradFill>
            <a:gsLst>
              <a:gs pos="64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Gilroy ExtraBold" panose="00000900000000000000" pitchFamily="2" charset="-52"/>
              </a:rPr>
              <a:t>Все, кроме одного – </a:t>
            </a:r>
          </a:p>
          <a:p>
            <a:r>
              <a:rPr lang="ru-RU" sz="20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Иосифа Иосифовича Каминского, </a:t>
            </a:r>
            <a:r>
              <a:rPr lang="ru-RU" sz="2000" b="1" i="1" dirty="0" smtClean="0">
                <a:latin typeface="Gilroy ExtraBold" panose="00000900000000000000" pitchFamily="2" charset="-52"/>
              </a:rPr>
              <a:t>случайно  спасшегося из горящего, набитого людьми сарая, </a:t>
            </a:r>
          </a:p>
          <a:p>
            <a:r>
              <a:rPr lang="ru-RU" sz="2000" b="1" i="1" dirty="0" smtClean="0">
                <a:latin typeface="Gilroy ExtraBold" panose="00000900000000000000" pitchFamily="2" charset="-52"/>
              </a:rPr>
              <a:t>и в бронзе вставшего теперь </a:t>
            </a:r>
          </a:p>
          <a:p>
            <a:r>
              <a:rPr lang="ru-RU" sz="2000" b="1" i="1" dirty="0" smtClean="0">
                <a:latin typeface="Gilroy ExtraBold" panose="00000900000000000000" pitchFamily="2" charset="-52"/>
              </a:rPr>
              <a:t>с мертвым сыном на руках.</a:t>
            </a:r>
          </a:p>
          <a:p>
            <a:endParaRPr lang="ru-RU" sz="2000" b="1" i="1" dirty="0" smtClean="0">
              <a:latin typeface="Gilroy ExtraBold" panose="00000900000000000000" pitchFamily="2" charset="-52"/>
            </a:endParaRPr>
          </a:p>
          <a:p>
            <a:r>
              <a:rPr lang="ru-RU" sz="2000" b="1" i="1" dirty="0" smtClean="0">
                <a:latin typeface="Gilroy ExtraBold" panose="00000900000000000000" pitchFamily="2" charset="-52"/>
              </a:rPr>
              <a:t>В его руках всё</a:t>
            </a:r>
            <a:r>
              <a:rPr lang="en-US" sz="2000" b="1" i="1" dirty="0" smtClean="0">
                <a:latin typeface="Gilroy ExtraBold" panose="00000900000000000000" pitchFamily="2" charset="-52"/>
              </a:rPr>
              <a:t> -</a:t>
            </a:r>
            <a:r>
              <a:rPr lang="ru-RU" sz="2000" b="1" i="1" dirty="0" smtClean="0">
                <a:latin typeface="Gilroy ExtraBold" panose="00000900000000000000" pitchFamily="2" charset="-52"/>
              </a:rPr>
              <a:t> и скорбь, </a:t>
            </a:r>
          </a:p>
          <a:p>
            <a:r>
              <a:rPr lang="ru-RU" sz="2000" b="1" i="1" dirty="0" smtClean="0">
                <a:latin typeface="Gilroy ExtraBold" panose="00000900000000000000" pitchFamily="2" charset="-52"/>
              </a:rPr>
              <a:t>и трагизм, и беспредельная воля </a:t>
            </a:r>
          </a:p>
          <a:p>
            <a:r>
              <a:rPr lang="ru-RU" sz="2000" b="1" i="1" dirty="0" smtClean="0">
                <a:latin typeface="Gilroy ExtraBold" panose="00000900000000000000" pitchFamily="2" charset="-52"/>
              </a:rPr>
              <a:t>к жизни, давшая белорусам возможность выстоять и победить…</a:t>
            </a:r>
            <a:endParaRPr lang="ru-RU" sz="2000" dirty="0" smtClean="0">
              <a:solidFill>
                <a:schemeClr val="accent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5"/>
    </mc:Choice>
    <mc:Fallback xmlns="">
      <p:transition spd="slow" advTm="804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444" r="49751" b="-4444"/>
          <a:stretch/>
        </p:blipFill>
        <p:spPr>
          <a:xfrm>
            <a:off x="467544" y="288542"/>
            <a:ext cx="6048672" cy="45038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654159"/>
            <a:ext cx="6552728" cy="2016224"/>
          </a:xfrm>
          <a:gradFill>
            <a:gsLst>
              <a:gs pos="0">
                <a:schemeClr val="bg1"/>
              </a:gs>
              <a:gs pos="72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6000000" scaled="0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 smtClean="0">
                <a:latin typeface="Gilroy ExtraBold" panose="00000900000000000000" pitchFamily="2" charset="-52"/>
              </a:rPr>
              <a:t>Колокола</a:t>
            </a:r>
            <a:r>
              <a:rPr lang="ru-RU" sz="2000" b="1" i="1" dirty="0">
                <a:latin typeface="Gilroy ExtraBold" panose="00000900000000000000" pitchFamily="2" charset="-52"/>
              </a:rPr>
              <a:t>… </a:t>
            </a:r>
          </a:p>
          <a:p>
            <a:pPr marL="0" indent="0">
              <a:buNone/>
            </a:pPr>
            <a:r>
              <a:rPr lang="ru-RU" sz="2000" b="1" i="1" dirty="0">
                <a:latin typeface="Gilroy ExtraBold" panose="00000900000000000000" pitchFamily="2" charset="-52"/>
              </a:rPr>
              <a:t>Надписи, цифры, плиты, человеческие судьбы, </a:t>
            </a:r>
          </a:p>
          <a:p>
            <a:pPr marL="0" indent="0">
              <a:buNone/>
            </a:pPr>
            <a:r>
              <a:rPr lang="ru-RU" sz="2000" b="1" i="1" dirty="0">
                <a:latin typeface="Gilroy ExtraBold" panose="00000900000000000000" pitchFamily="2" charset="-52"/>
              </a:rPr>
              <a:t>а тут он – ЧЕЛОВЕК, </a:t>
            </a:r>
          </a:p>
          <a:p>
            <a:pPr marL="0" indent="0">
              <a:buNone/>
            </a:pPr>
            <a:r>
              <a:rPr lang="ru-RU" sz="2000" b="1" i="1" dirty="0">
                <a:latin typeface="Gilroy ExtraBold" panose="00000900000000000000" pitchFamily="2" charset="-52"/>
              </a:rPr>
              <a:t>измученный, обессилевший, </a:t>
            </a:r>
          </a:p>
          <a:p>
            <a:pPr marL="0" indent="0">
              <a:buNone/>
            </a:pPr>
            <a:r>
              <a:rPr lang="ru-RU" sz="2000" b="1" i="1" dirty="0">
                <a:latin typeface="Gilroy ExtraBold" panose="00000900000000000000" pitchFamily="2" charset="-52"/>
              </a:rPr>
              <a:t>но Непокоренный и живой…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516216" y="836712"/>
            <a:ext cx="2627784" cy="2246769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6600000" scaled="0"/>
          </a:gradFill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Gilroy ExtraBold" panose="00000900000000000000" pitchFamily="2" charset="-52"/>
              </a:rPr>
              <a:t>Стена памяти, чёрный мрамор на месте сарая, вечный огонь от трёх зелёных </a:t>
            </a:r>
            <a:r>
              <a:rPr lang="ru-RU" sz="2000" b="1" i="1" dirty="0" smtClean="0">
                <a:latin typeface="Gilroy ExtraBold" panose="00000900000000000000" pitchFamily="2" charset="-52"/>
              </a:rPr>
              <a:t>берёзок…</a:t>
            </a:r>
            <a:r>
              <a:rPr lang="ru-RU" sz="2000" b="1" i="1" dirty="0">
                <a:latin typeface="Gilroy ExtraBold" panose="00000900000000000000" pitchFamily="2" charset="-52"/>
              </a:rPr>
              <a:t/>
            </a:r>
            <a:br>
              <a:rPr lang="ru-RU" sz="2000" b="1" i="1" dirty="0">
                <a:latin typeface="Gilroy ExtraBold" panose="00000900000000000000" pitchFamily="2" charset="-52"/>
              </a:rPr>
            </a:br>
            <a:endParaRPr lang="ru-RU" sz="2000" b="1" i="1" dirty="0">
              <a:latin typeface="Gilroy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87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1"/>
    </mc:Choice>
    <mc:Fallback xmlns="">
      <p:transition spd="slow" advTm="913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688695871_kartin-papik-pro-p-kartinki-ogon-i-dim-13.jpg"/>
          <p:cNvPicPr>
            <a:picLocks noChangeAspect="1"/>
          </p:cNvPicPr>
          <p:nvPr/>
        </p:nvPicPr>
        <p:blipFill>
          <a:blip r:embed="rId3" cstate="print">
            <a:lum bright="-40000" contrast="-10000"/>
          </a:blip>
          <a:stretch>
            <a:fillRect/>
          </a:stretch>
        </p:blipFill>
        <p:spPr>
          <a:xfrm>
            <a:off x="13627" y="836712"/>
            <a:ext cx="9055000" cy="5276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3808" y="847717"/>
            <a:ext cx="6048672" cy="529375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ru-RU" sz="2600" b="1" i="1" dirty="0" err="1">
                <a:latin typeface="Gilroy ExtraBold" panose="00000900000000000000" pitchFamily="2" charset="-52"/>
              </a:rPr>
              <a:t>Людзі</a:t>
            </a:r>
            <a:r>
              <a:rPr lang="ru-RU" sz="2600" b="1" i="1" dirty="0">
                <a:latin typeface="Gilroy ExtraBold" panose="00000900000000000000" pitchFamily="2" charset="-52"/>
              </a:rPr>
              <a:t> </a:t>
            </a:r>
            <a:r>
              <a:rPr lang="ru-RU" sz="2600" b="1" i="1" dirty="0" err="1">
                <a:latin typeface="Gilroy ExtraBold" panose="00000900000000000000" pitchFamily="2" charset="-52"/>
              </a:rPr>
              <a:t>добрыя</a:t>
            </a:r>
            <a:r>
              <a:rPr lang="ru-RU" sz="2600" b="1" i="1" dirty="0">
                <a:latin typeface="Gilroy ExtraBold" panose="00000900000000000000" pitchFamily="2" charset="-52"/>
              </a:rPr>
              <a:t>, </a:t>
            </a:r>
            <a:r>
              <a:rPr lang="ru-RU" sz="2600" b="1" i="1" dirty="0" err="1">
                <a:latin typeface="Gilroy ExtraBold" panose="00000900000000000000" pitchFamily="2" charset="-52"/>
              </a:rPr>
              <a:t>помніце</a:t>
            </a:r>
            <a:r>
              <a:rPr lang="ru-RU" sz="2600" b="1" i="1" dirty="0">
                <a:latin typeface="Gilroy ExtraBold" panose="00000900000000000000" pitchFamily="2" charset="-52"/>
              </a:rPr>
              <a:t>: мы </a:t>
            </a:r>
            <a:r>
              <a:rPr lang="ru-RU" sz="2600" b="1" i="1" dirty="0" err="1">
                <a:latin typeface="Gilroy ExtraBold" panose="00000900000000000000" pitchFamily="2" charset="-52"/>
              </a:rPr>
              <a:t>любілі</a:t>
            </a:r>
            <a:r>
              <a:rPr lang="ru-RU" sz="2600" b="1" i="1" dirty="0">
                <a:latin typeface="Gilroy ExtraBold" panose="00000900000000000000" pitchFamily="2" charset="-52"/>
              </a:rPr>
              <a:t> </a:t>
            </a:r>
            <a:r>
              <a:rPr lang="ru-RU" sz="2600" b="1" i="1" dirty="0" err="1">
                <a:latin typeface="Gilroy ExtraBold" panose="00000900000000000000" pitchFamily="2" charset="-52"/>
              </a:rPr>
              <a:t>жыццё</a:t>
            </a:r>
            <a:endParaRPr lang="ru-RU" sz="2600" b="1" i="1" dirty="0">
              <a:latin typeface="Gilroy ExtraBold" panose="00000900000000000000" pitchFamily="2" charset="-52"/>
            </a:endParaRPr>
          </a:p>
          <a:p>
            <a:r>
              <a:rPr lang="ru-RU" sz="2600" b="1" i="1" dirty="0">
                <a:latin typeface="Gilroy ExtraBold" panose="00000900000000000000" pitchFamily="2" charset="-52"/>
              </a:rPr>
              <a:t>і </a:t>
            </a:r>
            <a:r>
              <a:rPr lang="ru-RU" sz="2600" b="1" i="1" dirty="0" err="1">
                <a:latin typeface="Gilroy ExtraBold" panose="00000900000000000000" pitchFamily="2" charset="-52"/>
              </a:rPr>
              <a:t>Радзіму</a:t>
            </a:r>
            <a:r>
              <a:rPr lang="ru-RU" sz="2600" b="1" i="1" dirty="0">
                <a:latin typeface="Gilroy ExtraBold" panose="00000900000000000000" pitchFamily="2" charset="-52"/>
              </a:rPr>
              <a:t> нашу, вас, </a:t>
            </a:r>
            <a:r>
              <a:rPr lang="ru-RU" sz="2600" b="1" i="1" dirty="0" err="1">
                <a:latin typeface="Gilroy ExtraBold" panose="00000900000000000000" pitchFamily="2" charset="-52"/>
              </a:rPr>
              <a:t>дарагія</a:t>
            </a:r>
            <a:r>
              <a:rPr lang="ru-RU" sz="2600" b="1" i="1" dirty="0">
                <a:latin typeface="Gilroy ExtraBold" panose="00000900000000000000" pitchFamily="2" charset="-52"/>
              </a:rPr>
              <a:t>.</a:t>
            </a:r>
          </a:p>
          <a:p>
            <a:r>
              <a:rPr lang="ru-RU" sz="2600" b="1" i="1" dirty="0">
                <a:latin typeface="Gilroy ExtraBold" panose="00000900000000000000" pitchFamily="2" charset="-52"/>
              </a:rPr>
              <a:t>Мы </a:t>
            </a:r>
            <a:r>
              <a:rPr lang="ru-RU" sz="2600" b="1" i="1" dirty="0" err="1">
                <a:latin typeface="Gilroy ExtraBold" panose="00000900000000000000" pitchFamily="2" charset="-52"/>
              </a:rPr>
              <a:t>згарэлі</a:t>
            </a:r>
            <a:r>
              <a:rPr lang="ru-RU" sz="2600" b="1" i="1" dirty="0">
                <a:latin typeface="Gilroy ExtraBold" panose="00000900000000000000" pitchFamily="2" charset="-52"/>
              </a:rPr>
              <a:t> </a:t>
            </a:r>
            <a:r>
              <a:rPr lang="ru-RU" sz="2600" b="1" i="1" dirty="0" err="1">
                <a:latin typeface="Gilroy ExtraBold" panose="00000900000000000000" pitchFamily="2" charset="-52"/>
              </a:rPr>
              <a:t>жывымі</a:t>
            </a:r>
            <a:r>
              <a:rPr lang="ru-RU" sz="2600" b="1" i="1" dirty="0">
                <a:latin typeface="Gilroy ExtraBold" panose="00000900000000000000" pitchFamily="2" charset="-52"/>
              </a:rPr>
              <a:t> ў </a:t>
            </a:r>
            <a:r>
              <a:rPr lang="ru-RU" sz="2600" b="1" i="1" dirty="0" err="1">
                <a:latin typeface="Gilroy ExtraBold" panose="00000900000000000000" pitchFamily="2" charset="-52"/>
              </a:rPr>
              <a:t>агні</a:t>
            </a:r>
            <a:r>
              <a:rPr lang="ru-RU" sz="2600" b="1" i="1" dirty="0">
                <a:latin typeface="Gilroy ExtraBold" panose="00000900000000000000" pitchFamily="2" charset="-52"/>
              </a:rPr>
              <a:t>.</a:t>
            </a:r>
          </a:p>
          <a:p>
            <a:r>
              <a:rPr lang="ru-RU" sz="2600" b="1" i="1" dirty="0">
                <a:latin typeface="Gilroy ExtraBold" panose="00000900000000000000" pitchFamily="2" charset="-52"/>
              </a:rPr>
              <a:t>Наша просьба да </a:t>
            </a:r>
            <a:r>
              <a:rPr lang="ru-RU" sz="2600" b="1" i="1" dirty="0" err="1">
                <a:latin typeface="Gilroy ExtraBold" panose="00000900000000000000" pitchFamily="2" charset="-52"/>
              </a:rPr>
              <a:t>ўсіх</a:t>
            </a:r>
            <a:r>
              <a:rPr lang="ru-RU" sz="2600" b="1" i="1" dirty="0">
                <a:latin typeface="Gilroy ExtraBold" panose="00000900000000000000" pitchFamily="2" charset="-52"/>
              </a:rPr>
              <a:t>:</a:t>
            </a:r>
          </a:p>
          <a:p>
            <a:r>
              <a:rPr lang="ru-RU" sz="2600" b="1" i="1" dirty="0">
                <a:latin typeface="Gilroy ExtraBold" panose="00000900000000000000" pitchFamily="2" charset="-52"/>
              </a:rPr>
              <a:t>хай жалоба і </a:t>
            </a:r>
            <a:r>
              <a:rPr lang="ru-RU" sz="2600" b="1" i="1" dirty="0" err="1">
                <a:latin typeface="Gilroy ExtraBold" panose="00000900000000000000" pitchFamily="2" charset="-52"/>
              </a:rPr>
              <a:t>смутак</a:t>
            </a:r>
            <a:r>
              <a:rPr lang="ru-RU" sz="2600" b="1" i="1" dirty="0">
                <a:latin typeface="Gilroy ExtraBold" panose="00000900000000000000" pitchFamily="2" charset="-52"/>
              </a:rPr>
              <a:t> </a:t>
            </a:r>
            <a:r>
              <a:rPr lang="ru-RU" sz="2600" b="1" i="1" dirty="0" err="1">
                <a:latin typeface="Gilroy ExtraBold" panose="00000900000000000000" pitchFamily="2" charset="-52"/>
              </a:rPr>
              <a:t>абернуцца</a:t>
            </a:r>
            <a:r>
              <a:rPr lang="ru-RU" sz="2600" b="1" i="1" dirty="0">
                <a:latin typeface="Gilroy ExtraBold" panose="00000900000000000000" pitchFamily="2" charset="-52"/>
              </a:rPr>
              <a:t> ў </a:t>
            </a:r>
            <a:r>
              <a:rPr lang="ru-RU" sz="2600" b="1" i="1" dirty="0" err="1" smtClean="0">
                <a:latin typeface="Gilroy ExtraBold" panose="00000900000000000000" pitchFamily="2" charset="-52"/>
              </a:rPr>
              <a:t>мужнасць</a:t>
            </a:r>
            <a:r>
              <a:rPr lang="ru-RU" sz="2600" b="1" i="1" dirty="0" smtClean="0">
                <a:latin typeface="Gilroy ExtraBold" panose="00000900000000000000" pitchFamily="2" charset="-52"/>
              </a:rPr>
              <a:t> </a:t>
            </a:r>
            <a:r>
              <a:rPr lang="ru-RU" sz="2600" b="1" i="1" dirty="0">
                <a:latin typeface="Gilroy ExtraBold" panose="00000900000000000000" pitchFamily="2" charset="-52"/>
              </a:rPr>
              <a:t>і </a:t>
            </a:r>
            <a:r>
              <a:rPr lang="ru-RU" sz="2600" b="1" i="1" dirty="0" err="1">
                <a:latin typeface="Gilroy ExtraBold" panose="00000900000000000000" pitchFamily="2" charset="-52"/>
              </a:rPr>
              <a:t>сілу</a:t>
            </a:r>
            <a:r>
              <a:rPr lang="ru-RU" sz="2600" b="1" i="1" dirty="0">
                <a:latin typeface="Gilroy ExtraBold" panose="00000900000000000000" pitchFamily="2" charset="-52"/>
              </a:rPr>
              <a:t>,</a:t>
            </a:r>
          </a:p>
          <a:p>
            <a:pPr algn="just"/>
            <a:r>
              <a:rPr lang="ru-RU" sz="2600" b="1" i="1" dirty="0" err="1">
                <a:latin typeface="Gilroy ExtraBold" panose="00000900000000000000" pitchFamily="2" charset="-52"/>
              </a:rPr>
              <a:t>каб</a:t>
            </a:r>
            <a:r>
              <a:rPr lang="ru-RU" sz="2600" b="1" i="1" dirty="0">
                <a:latin typeface="Gilroy ExtraBold" panose="00000900000000000000" pitchFamily="2" charset="-52"/>
              </a:rPr>
              <a:t> </a:t>
            </a:r>
            <a:r>
              <a:rPr lang="ru-RU" sz="2600" b="1" i="1" dirty="0" err="1">
                <a:latin typeface="Gilroy ExtraBold" panose="00000900000000000000" pitchFamily="2" charset="-52"/>
              </a:rPr>
              <a:t>змаглі</a:t>
            </a:r>
            <a:r>
              <a:rPr lang="ru-RU" sz="2600" b="1" i="1" dirty="0">
                <a:latin typeface="Gilroy ExtraBold" panose="00000900000000000000" pitchFamily="2" charset="-52"/>
              </a:rPr>
              <a:t> </a:t>
            </a:r>
            <a:r>
              <a:rPr lang="ru-RU" sz="2600" b="1" i="1" dirty="0" err="1">
                <a:latin typeface="Gilroy ExtraBold" panose="00000900000000000000" pitchFamily="2" charset="-52"/>
              </a:rPr>
              <a:t>ўвекавечыць</a:t>
            </a:r>
            <a:r>
              <a:rPr lang="ru-RU" sz="2600" b="1" i="1" dirty="0">
                <a:latin typeface="Gilroy ExtraBold" panose="00000900000000000000" pitchFamily="2" charset="-52"/>
              </a:rPr>
              <a:t> вы </a:t>
            </a:r>
            <a:r>
              <a:rPr lang="ru-RU" sz="2600" b="1" i="1" dirty="0" err="1">
                <a:latin typeface="Gilroy ExtraBold" panose="00000900000000000000" pitchFamily="2" charset="-52"/>
              </a:rPr>
              <a:t>мір</a:t>
            </a:r>
            <a:r>
              <a:rPr lang="ru-RU" sz="2600" b="1" i="1" dirty="0">
                <a:latin typeface="Gilroy ExtraBold" panose="00000900000000000000" pitchFamily="2" charset="-52"/>
              </a:rPr>
              <a:t> і </a:t>
            </a:r>
            <a:r>
              <a:rPr lang="ru-RU" sz="2600" b="1" i="1" dirty="0" err="1">
                <a:latin typeface="Gilroy ExtraBold" panose="00000900000000000000" pitchFamily="2" charset="-52"/>
              </a:rPr>
              <a:t>спакой</a:t>
            </a:r>
            <a:r>
              <a:rPr lang="ru-RU" sz="2600" b="1" i="1" dirty="0">
                <a:latin typeface="Gilroy ExtraBold" panose="00000900000000000000" pitchFamily="2" charset="-52"/>
              </a:rPr>
              <a:t> на </a:t>
            </a:r>
            <a:r>
              <a:rPr lang="ru-RU" sz="2600" b="1" i="1" dirty="0" err="1" smtClean="0">
                <a:latin typeface="Gilroy ExtraBold" panose="00000900000000000000" pitchFamily="2" charset="-52"/>
              </a:rPr>
              <a:t>зямлі</a:t>
            </a:r>
            <a:r>
              <a:rPr lang="ru-RU" sz="2600" b="1" i="1" dirty="0" smtClean="0">
                <a:latin typeface="Gilroy ExtraBold" panose="00000900000000000000" pitchFamily="2" charset="-52"/>
              </a:rPr>
              <a:t>.</a:t>
            </a:r>
            <a:endParaRPr lang="ru-RU" sz="2600" b="1" i="1" dirty="0">
              <a:latin typeface="Gilroy ExtraBold" panose="00000900000000000000" pitchFamily="2" charset="-52"/>
            </a:endParaRPr>
          </a:p>
          <a:p>
            <a:r>
              <a:rPr lang="ru-RU" sz="2600" b="1" i="1" dirty="0" err="1">
                <a:latin typeface="Gilroy ExtraBold" panose="00000900000000000000" pitchFamily="2" charset="-52"/>
              </a:rPr>
              <a:t>Каб</a:t>
            </a:r>
            <a:r>
              <a:rPr lang="ru-RU" sz="2600" b="1" i="1" dirty="0">
                <a:latin typeface="Gilroy ExtraBold" panose="00000900000000000000" pitchFamily="2" charset="-52"/>
              </a:rPr>
              <a:t> </a:t>
            </a:r>
            <a:r>
              <a:rPr lang="ru-RU" sz="2600" b="1" i="1" dirty="0" err="1">
                <a:latin typeface="Gilroy ExtraBold" panose="00000900000000000000" pitchFamily="2" charset="-52"/>
              </a:rPr>
              <a:t>нідзе</a:t>
            </a:r>
            <a:r>
              <a:rPr lang="ru-RU" sz="2600" b="1" i="1" dirty="0">
                <a:latin typeface="Gilroy ExtraBold" panose="00000900000000000000" pitchFamily="2" charset="-52"/>
              </a:rPr>
              <a:t> і </a:t>
            </a:r>
            <a:r>
              <a:rPr lang="ru-RU" sz="2600" b="1" i="1" dirty="0" err="1">
                <a:latin typeface="Gilroy ExtraBold" panose="00000900000000000000" pitchFamily="2" charset="-52"/>
              </a:rPr>
              <a:t>ніколі</a:t>
            </a:r>
            <a:r>
              <a:rPr lang="ru-RU" sz="2600" b="1" i="1" dirty="0">
                <a:latin typeface="Gilroy ExtraBold" panose="00000900000000000000" pitchFamily="2" charset="-52"/>
              </a:rPr>
              <a:t> ў </a:t>
            </a:r>
            <a:r>
              <a:rPr lang="ru-RU" sz="2600" b="1" i="1" dirty="0" err="1">
                <a:latin typeface="Gilroy ExtraBold" panose="00000900000000000000" pitchFamily="2" charset="-52"/>
              </a:rPr>
              <a:t>віхуры</a:t>
            </a:r>
            <a:r>
              <a:rPr lang="ru-RU" sz="2600" b="1" i="1" dirty="0">
                <a:latin typeface="Gilroy ExtraBold" panose="00000900000000000000" pitchFamily="2" charset="-52"/>
              </a:rPr>
              <a:t> </a:t>
            </a:r>
            <a:r>
              <a:rPr lang="ru-RU" sz="2600" b="1" i="1" dirty="0" err="1">
                <a:latin typeface="Gilroy ExtraBold" panose="00000900000000000000" pitchFamily="2" charset="-52"/>
              </a:rPr>
              <a:t>пажараў</a:t>
            </a:r>
            <a:r>
              <a:rPr lang="ru-RU" sz="2600" b="1" i="1" dirty="0">
                <a:latin typeface="Gilroy ExtraBold" panose="00000900000000000000" pitchFamily="2" charset="-52"/>
              </a:rPr>
              <a:t> </a:t>
            </a:r>
            <a:r>
              <a:rPr lang="ru-RU" sz="2600" b="1" i="1" dirty="0" err="1" smtClean="0">
                <a:latin typeface="Gilroy ExtraBold" panose="00000900000000000000" pitchFamily="2" charset="-52"/>
              </a:rPr>
              <a:t>жыццё</a:t>
            </a:r>
            <a:r>
              <a:rPr lang="ru-RU" sz="2600" b="1" i="1" dirty="0" smtClean="0">
                <a:latin typeface="Gilroy ExtraBold" panose="00000900000000000000" pitchFamily="2" charset="-52"/>
              </a:rPr>
              <a:t> </a:t>
            </a:r>
            <a:r>
              <a:rPr lang="ru-RU" sz="2600" b="1" i="1" dirty="0">
                <a:latin typeface="Gilroy ExtraBold" panose="00000900000000000000" pitchFamily="2" charset="-52"/>
              </a:rPr>
              <a:t>не </a:t>
            </a:r>
            <a:r>
              <a:rPr lang="ru-RU" sz="2600" b="1" i="1" dirty="0" err="1">
                <a:latin typeface="Gilroy ExtraBold" panose="00000900000000000000" pitchFamily="2" charset="-52"/>
              </a:rPr>
              <a:t>ўмірала</a:t>
            </a:r>
            <a:r>
              <a:rPr lang="ru-RU" sz="2600" b="1" i="1" dirty="0">
                <a:latin typeface="Gilroy ExtraBold" panose="00000900000000000000" pitchFamily="2" charset="-52"/>
              </a:rPr>
              <a:t>! </a:t>
            </a:r>
            <a:endParaRPr lang="en-US" sz="2600" b="1" i="1" dirty="0" smtClean="0">
              <a:latin typeface="Gilroy ExtraBold" panose="00000900000000000000" pitchFamily="2" charset="-52"/>
            </a:endParaRPr>
          </a:p>
          <a:p>
            <a:pPr algn="r"/>
            <a:endParaRPr lang="ru-RU" sz="2600" b="1" i="1" dirty="0" smtClean="0">
              <a:latin typeface="Gilroy ExtraBold" panose="00000900000000000000" pitchFamily="2" charset="-52"/>
            </a:endParaRPr>
          </a:p>
          <a:p>
            <a:pPr algn="r"/>
            <a:r>
              <a:rPr lang="ru-RU" sz="2600" b="1" i="1" dirty="0" err="1" smtClean="0">
                <a:latin typeface="Gilroy ExtraBold" panose="00000900000000000000" pitchFamily="2" charset="-52"/>
              </a:rPr>
              <a:t>Ніл</a:t>
            </a:r>
            <a:r>
              <a:rPr lang="ru-RU" sz="2600" b="1" i="1" dirty="0" smtClean="0">
                <a:latin typeface="Gilroy ExtraBold" panose="00000900000000000000" pitchFamily="2" charset="-52"/>
              </a:rPr>
              <a:t> </a:t>
            </a:r>
            <a:r>
              <a:rPr lang="ru-RU" sz="2600" b="1" i="1" dirty="0" err="1">
                <a:latin typeface="Gilroy ExtraBold" panose="00000900000000000000" pitchFamily="2" charset="-52"/>
              </a:rPr>
              <a:t>Гілевіч</a:t>
            </a:r>
            <a:endParaRPr lang="ru-RU" sz="2600" b="1" i="1" dirty="0">
              <a:effectLst/>
              <a:latin typeface="Gilroy ExtraBold" panose="000009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7"/>
    </mc:Choice>
    <mc:Fallback xmlns="">
      <p:transition spd="slow" advTm="816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bg1"/>
            </a:gs>
            <a:gs pos="99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654456.jpg"/>
          <p:cNvPicPr>
            <a:picLocks noChangeAspect="1"/>
          </p:cNvPicPr>
          <p:nvPr/>
        </p:nvPicPr>
        <p:blipFill rotWithShape="1">
          <a:blip r:embed="rId2" cstate="print"/>
          <a:srcRect l="6478" r="17772"/>
          <a:stretch/>
        </p:blipFill>
        <p:spPr>
          <a:xfrm>
            <a:off x="683568" y="620688"/>
            <a:ext cx="4199467" cy="55303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004048" y="1412776"/>
            <a:ext cx="3744416" cy="3539430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sz="2800" i="1" dirty="0" smtClean="0">
                <a:latin typeface="Gilroy ExtraBold" panose="00000900000000000000" pitchFamily="2" charset="-52"/>
              </a:rPr>
              <a:t>В Хатыни должен </a:t>
            </a:r>
            <a:r>
              <a:rPr lang="ru-RU" sz="2800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побывать каждый.</a:t>
            </a:r>
          </a:p>
          <a:p>
            <a:endParaRPr lang="ru-RU" sz="2800" i="1" dirty="0">
              <a:latin typeface="Gilroy ExtraBold" panose="00000900000000000000" pitchFamily="2" charset="-52"/>
            </a:endParaRPr>
          </a:p>
          <a:p>
            <a:r>
              <a:rPr lang="ru-RU" sz="2800" i="1" dirty="0" smtClean="0">
                <a:latin typeface="Gilroy ExtraBold" panose="00000900000000000000" pitchFamily="2" charset="-52"/>
              </a:rPr>
              <a:t>Хатынь должен </a:t>
            </a:r>
          </a:p>
          <a:p>
            <a:r>
              <a:rPr lang="ru-RU" sz="2800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увидеть каждый.</a:t>
            </a:r>
          </a:p>
          <a:p>
            <a:pPr algn="ctr"/>
            <a:endParaRPr lang="ru-RU" sz="2800" i="1" dirty="0" smtClean="0">
              <a:latin typeface="Gilroy ExtraBold" panose="00000900000000000000" pitchFamily="2" charset="-52"/>
            </a:endParaRPr>
          </a:p>
          <a:p>
            <a:r>
              <a:rPr lang="ru-RU" sz="2800" i="1" dirty="0" smtClean="0">
                <a:latin typeface="Gilroy ExtraBold" panose="00000900000000000000" pitchFamily="2" charset="-52"/>
              </a:rPr>
              <a:t>Хатынь должен </a:t>
            </a:r>
            <a:r>
              <a:rPr lang="ru-RU" sz="2800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помнить каждый.</a:t>
            </a:r>
            <a:endParaRPr lang="ru-RU" sz="2800" i="1" dirty="0">
              <a:solidFill>
                <a:srgbClr val="CC504D"/>
              </a:solidFill>
              <a:latin typeface="Gilroy ExtraBold" panose="000009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"/>
    </mc:Choice>
    <mc:Fallback xmlns="">
      <p:transition spd="slow" advTm="388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3" y="188640"/>
            <a:ext cx="8848346" cy="34563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2807594" y="3534013"/>
            <a:ext cx="6336406" cy="3231654"/>
          </a:xfrm>
          <a:prstGeom prst="rect">
            <a:avLst/>
          </a:prstGeom>
          <a:gradFill>
            <a:gsLst>
              <a:gs pos="0">
                <a:schemeClr val="bg1"/>
              </a:gs>
              <a:gs pos="67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e-BY" sz="2800" i="1" dirty="0" smtClean="0">
                <a:latin typeface="Gilroy ExtraBold" panose="00000900000000000000" pitchFamily="2" charset="-52"/>
              </a:rPr>
              <a:t>У квецені і замеці </a:t>
            </a:r>
          </a:p>
          <a:p>
            <a:pPr>
              <a:lnSpc>
                <a:spcPct val="150000"/>
              </a:lnSpc>
            </a:pPr>
            <a:r>
              <a:rPr lang="be-BY" sz="2800" i="1" dirty="0" smtClean="0">
                <a:latin typeface="Gilroy ExtraBold" panose="00000900000000000000" pitchFamily="2" charset="-52"/>
              </a:rPr>
              <a:t>Над нівамі, над рэкамі</a:t>
            </a:r>
          </a:p>
          <a:p>
            <a:pPr>
              <a:lnSpc>
                <a:spcPct val="150000"/>
              </a:lnSpc>
            </a:pPr>
            <a:r>
              <a:rPr lang="be-BY" sz="2800" i="1" dirty="0" smtClean="0">
                <a:latin typeface="Gilroy ExtraBold" panose="00000900000000000000" pitchFamily="2" charset="-52"/>
              </a:rPr>
              <a:t>Гучы, як сведка памяці,</a:t>
            </a:r>
          </a:p>
          <a:p>
            <a:pPr>
              <a:lnSpc>
                <a:spcPct val="150000"/>
              </a:lnSpc>
            </a:pPr>
            <a:r>
              <a:rPr lang="be-BY" sz="2800" i="1" dirty="0" smtClean="0">
                <a:latin typeface="Gilroy ExtraBold" panose="00000900000000000000" pitchFamily="2" charset="-52"/>
              </a:rPr>
              <a:t>Званоў Хатыні рэквіем! </a:t>
            </a:r>
          </a:p>
          <a:p>
            <a:pPr>
              <a:lnSpc>
                <a:spcPct val="150000"/>
              </a:lnSpc>
            </a:pPr>
            <a:r>
              <a:rPr lang="be-BY" sz="2400" i="1" dirty="0" smtClean="0">
                <a:latin typeface="Gilroy ExtraBold" panose="00000900000000000000" pitchFamily="2" charset="-52"/>
              </a:rPr>
              <a:t>                  Анатоль Вялюгін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2"/>
    </mc:Choice>
    <mc:Fallback xmlns="">
      <p:transition spd="slow" advTm="805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4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Обложка_книги_Алеся_Адамовича_«Хатынская_повесть»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0173" y="404664"/>
            <a:ext cx="1380185" cy="2160000"/>
          </a:xfrm>
          <a:prstGeom prst="rect">
            <a:avLst/>
          </a:prstGeom>
        </p:spPr>
      </p:pic>
      <p:pic>
        <p:nvPicPr>
          <p:cNvPr id="10" name="Рисунок 9" descr="9 - 00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927" y="404664"/>
            <a:ext cx="1514228" cy="2160000"/>
          </a:xfrm>
          <a:prstGeom prst="rect">
            <a:avLst/>
          </a:prstGeom>
        </p:spPr>
      </p:pic>
      <p:pic>
        <p:nvPicPr>
          <p:cNvPr id="11" name="Рисунок 10" descr="9 - 0003.png"/>
          <p:cNvPicPr>
            <a:picLocks noChangeAspect="1"/>
          </p:cNvPicPr>
          <p:nvPr/>
        </p:nvPicPr>
        <p:blipFill>
          <a:blip r:embed="rId4" cstate="print"/>
          <a:srcRect l="7339" r="8258"/>
          <a:stretch>
            <a:fillRect/>
          </a:stretch>
        </p:blipFill>
        <p:spPr>
          <a:xfrm>
            <a:off x="107504" y="3873754"/>
            <a:ext cx="1643074" cy="21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4404" y="347342"/>
            <a:ext cx="2857520" cy="3170099"/>
          </a:xfrm>
          <a:prstGeom prst="rect">
            <a:avLst/>
          </a:prstGeom>
          <a:gradFill>
            <a:gsLst>
              <a:gs pos="0">
                <a:schemeClr val="bg1"/>
              </a:gs>
              <a:gs pos="57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Адамович, А.</a:t>
            </a:r>
            <a:endParaRPr lang="ru-RU" sz="2000" dirty="0" smtClean="0"/>
          </a:p>
          <a:p>
            <a:r>
              <a:rPr lang="ru-RU" sz="2000" dirty="0" smtClean="0"/>
              <a:t>Каратели. Радость ножа, </a:t>
            </a:r>
          </a:p>
          <a:p>
            <a:r>
              <a:rPr lang="ru-RU" sz="2000" dirty="0" smtClean="0"/>
              <a:t>или Жизнеописания гипербореев / </a:t>
            </a:r>
          </a:p>
          <a:p>
            <a:r>
              <a:rPr lang="ru-RU" sz="2000" dirty="0" smtClean="0"/>
              <a:t>А. Адамович</a:t>
            </a:r>
            <a:r>
              <a:rPr lang="ru-RU" sz="2000" dirty="0"/>
              <a:t>. – Минск </a:t>
            </a:r>
            <a:r>
              <a:rPr lang="ru-RU" sz="2000" dirty="0" smtClean="0"/>
              <a:t>: Мастацкая літаратура, 1981. </a:t>
            </a:r>
            <a:r>
              <a:rPr lang="ru-RU" sz="2000" dirty="0"/>
              <a:t>– </a:t>
            </a:r>
            <a:r>
              <a:rPr lang="ru-RU" sz="2000" dirty="0" smtClean="0"/>
              <a:t>208 с. : ил.</a:t>
            </a:r>
          </a:p>
          <a:p>
            <a:r>
              <a:rPr lang="ru-RU" sz="1200" i="1" dirty="0"/>
              <a:t>Книга о бесчеловечной философии фашизма. В центре событий действие карательного </a:t>
            </a:r>
            <a:r>
              <a:rPr lang="ru-RU" sz="1200" i="1" dirty="0" smtClean="0"/>
              <a:t>батальона, действовавшего </a:t>
            </a:r>
            <a:r>
              <a:rPr lang="ru-RU" sz="1200" i="1" dirty="0"/>
              <a:t>на территории </a:t>
            </a:r>
            <a:r>
              <a:rPr lang="ru-RU" sz="1200" i="1" dirty="0" smtClean="0"/>
              <a:t>Беларуси.</a:t>
            </a:r>
            <a:endParaRPr lang="ru-RU" sz="12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44389" y="347342"/>
            <a:ext cx="2714644" cy="3293209"/>
          </a:xfrm>
          <a:prstGeom prst="rect">
            <a:avLst/>
          </a:prstGeom>
          <a:gradFill>
            <a:gsLst>
              <a:gs pos="0">
                <a:schemeClr val="bg1"/>
              </a:gs>
              <a:gs pos="3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Адамович, А.</a:t>
            </a:r>
            <a:endParaRPr lang="ru-RU" sz="2000" dirty="0" smtClean="0"/>
          </a:p>
          <a:p>
            <a:r>
              <a:rPr lang="ru-RU" sz="2000" dirty="0" smtClean="0"/>
              <a:t>Хатынская повесть / </a:t>
            </a:r>
          </a:p>
          <a:p>
            <a:r>
              <a:rPr lang="ru-RU" sz="2000" dirty="0" smtClean="0"/>
              <a:t>А. Адамович. – Минск : </a:t>
            </a:r>
            <a:r>
              <a:rPr lang="ru-RU" sz="2000" dirty="0" err="1" smtClean="0"/>
              <a:t>Мастацкая</a:t>
            </a:r>
            <a:r>
              <a:rPr lang="ru-RU" sz="2000" dirty="0" smtClean="0"/>
              <a:t> </a:t>
            </a:r>
            <a:r>
              <a:rPr lang="ru-RU" sz="2000" dirty="0" err="1" smtClean="0"/>
              <a:t>літаратура</a:t>
            </a:r>
            <a:r>
              <a:rPr lang="ru-RU" sz="2000" dirty="0" smtClean="0"/>
              <a:t>, 1974. – 208 с.</a:t>
            </a:r>
          </a:p>
          <a:p>
            <a:r>
              <a:rPr lang="ru-RU" sz="1200" i="1" dirty="0" smtClean="0"/>
              <a:t>Книга </a:t>
            </a:r>
            <a:r>
              <a:rPr lang="ru-RU" sz="1200" i="1" dirty="0"/>
              <a:t>написана на документальном материале. Одно из самых беспощадных и пронзительных произведений о Великой Отечественной войне. Основные события в книге происходят на оккупированной земле Беларуси, в блокированном фашистскими карателями партизанском отряде.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2016" y="3753388"/>
            <a:ext cx="2786082" cy="2677656"/>
          </a:xfrm>
          <a:prstGeom prst="rect">
            <a:avLst/>
          </a:prstGeom>
          <a:gradFill>
            <a:gsLst>
              <a:gs pos="0">
                <a:schemeClr val="bg1"/>
              </a:gs>
              <a:gs pos="64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Адамовіч, А.</a:t>
            </a:r>
            <a:endParaRPr lang="ru-RU" sz="2000" dirty="0" smtClean="0"/>
          </a:p>
          <a:p>
            <a:r>
              <a:rPr lang="ru-RU" sz="2000" dirty="0" smtClean="0"/>
              <a:t>Я з вогненнай </a:t>
            </a:r>
            <a:r>
              <a:rPr lang="ru-RU" sz="2000" dirty="0" err="1" smtClean="0"/>
              <a:t>вёскі</a:t>
            </a:r>
            <a:r>
              <a:rPr lang="ru-RU" sz="2000" dirty="0" smtClean="0"/>
              <a:t>... / А. Адамовіч, Я. Брыль, </a:t>
            </a:r>
          </a:p>
          <a:p>
            <a:r>
              <a:rPr lang="ru-RU" sz="2000" dirty="0" smtClean="0"/>
              <a:t>В. </a:t>
            </a:r>
            <a:r>
              <a:rPr lang="ru-RU" sz="2000" dirty="0" err="1" smtClean="0"/>
              <a:t>Калесн</a:t>
            </a:r>
            <a:r>
              <a:rPr lang="be-BY" sz="2000" dirty="0"/>
              <a:t>і</a:t>
            </a:r>
            <a:r>
              <a:rPr lang="ru-RU" sz="2000" dirty="0" smtClean="0"/>
              <a:t>к. </a:t>
            </a:r>
            <a:r>
              <a:rPr lang="ru-RU" sz="2000" dirty="0"/>
              <a:t>– </a:t>
            </a:r>
            <a:r>
              <a:rPr lang="ru-RU" sz="2000" dirty="0" smtClean="0"/>
              <a:t>Мінск : Мастацкая літаратура, 1975. </a:t>
            </a:r>
            <a:r>
              <a:rPr lang="ru-RU" sz="2000" dirty="0"/>
              <a:t>– </a:t>
            </a:r>
            <a:r>
              <a:rPr lang="ru-RU" sz="2000" dirty="0" smtClean="0"/>
              <a:t>448 с. : </a:t>
            </a:r>
            <a:r>
              <a:rPr lang="be-BY" sz="2000" dirty="0"/>
              <a:t>і</a:t>
            </a:r>
            <a:r>
              <a:rPr lang="ru-RU" sz="2000" dirty="0" smtClean="0"/>
              <a:t>л.</a:t>
            </a:r>
          </a:p>
          <a:p>
            <a:r>
              <a:rPr lang="ru-RU" sz="1200" dirty="0" err="1" smtClean="0"/>
              <a:t>Кніга-дакумент</a:t>
            </a:r>
            <a:r>
              <a:rPr lang="ru-RU" sz="1200" dirty="0"/>
              <a:t>, у </a:t>
            </a:r>
            <a:r>
              <a:rPr lang="ru-RU" sz="1200" dirty="0" err="1"/>
              <a:t>якой</a:t>
            </a:r>
            <a:r>
              <a:rPr lang="ru-RU" sz="1200" dirty="0"/>
              <a:t> </a:t>
            </a:r>
            <a:r>
              <a:rPr lang="ru-RU" sz="1200" dirty="0" err="1"/>
              <a:t>сабраны</a:t>
            </a:r>
            <a:r>
              <a:rPr lang="ru-RU" sz="1200" dirty="0"/>
              <a:t> </a:t>
            </a:r>
            <a:r>
              <a:rPr lang="ru-RU" sz="1200" dirty="0" err="1"/>
              <a:t>запісаныя</a:t>
            </a:r>
            <a:r>
              <a:rPr lang="ru-RU" sz="1200" dirty="0"/>
              <a:t> </a:t>
            </a:r>
            <a:r>
              <a:rPr lang="ru-RU" sz="1200" dirty="0" err="1"/>
              <a:t>аўтарамі</a:t>
            </a:r>
            <a:r>
              <a:rPr lang="ru-RU" sz="1200" dirty="0"/>
              <a:t> </a:t>
            </a:r>
            <a:r>
              <a:rPr lang="ru-RU" sz="1200" dirty="0" err="1"/>
              <a:t>сведчанні</a:t>
            </a:r>
            <a:r>
              <a:rPr lang="ru-RU" sz="1200" dirty="0"/>
              <a:t> </a:t>
            </a:r>
            <a:r>
              <a:rPr lang="ru-RU" sz="1200" dirty="0" err="1"/>
              <a:t>ўцалелых</a:t>
            </a:r>
            <a:r>
              <a:rPr lang="ru-RU" sz="1200" dirty="0"/>
              <a:t> </a:t>
            </a:r>
            <a:r>
              <a:rPr lang="ru-RU" sz="1200" dirty="0" err="1"/>
              <a:t>жыхароў</a:t>
            </a:r>
            <a:r>
              <a:rPr lang="ru-RU" sz="1200" dirty="0"/>
              <a:t> з </a:t>
            </a:r>
            <a:r>
              <a:rPr lang="ru-RU" sz="1200" dirty="0" err="1"/>
              <a:t>сотняў</a:t>
            </a:r>
            <a:r>
              <a:rPr lang="ru-RU" sz="1200" dirty="0"/>
              <a:t> </a:t>
            </a:r>
            <a:r>
              <a:rPr lang="ru-RU" sz="1200" dirty="0" err="1"/>
              <a:t>беларускіх</a:t>
            </a:r>
            <a:r>
              <a:rPr lang="ru-RU" sz="1200" dirty="0"/>
              <a:t> </a:t>
            </a:r>
            <a:r>
              <a:rPr lang="ru-RU" sz="1200" dirty="0" err="1"/>
              <a:t>вёсак</a:t>
            </a:r>
            <a:r>
              <a:rPr lang="ru-RU" sz="1200" dirty="0"/>
              <a:t>, </a:t>
            </a:r>
            <a:r>
              <a:rPr lang="ru-RU" sz="1200" dirty="0" err="1"/>
              <a:t>спаленых</a:t>
            </a:r>
            <a:r>
              <a:rPr lang="ru-RU" sz="1200" dirty="0"/>
              <a:t> </a:t>
            </a:r>
            <a:r>
              <a:rPr lang="ru-RU" sz="1200" dirty="0" err="1"/>
              <a:t>фашыстамі</a:t>
            </a:r>
            <a:r>
              <a:rPr lang="ru-RU" sz="1200" dirty="0"/>
              <a:t> разам з </a:t>
            </a:r>
            <a:r>
              <a:rPr lang="ru-RU" sz="1200" dirty="0" err="1"/>
              <a:t>людзьмі</a:t>
            </a:r>
            <a:r>
              <a:rPr lang="ru-RU" sz="1200" dirty="0" smtClean="0"/>
              <a:t>.</a:t>
            </a:r>
            <a:endParaRPr lang="ru-RU" sz="1200" i="1" dirty="0"/>
          </a:p>
        </p:txBody>
      </p:sp>
      <p:pic>
        <p:nvPicPr>
          <p:cNvPr id="15" name="Рисунок 14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4857" y="3933056"/>
            <a:ext cx="1362773" cy="21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63819" y="3848540"/>
            <a:ext cx="2571768" cy="2185214"/>
          </a:xfrm>
          <a:prstGeom prst="rect">
            <a:avLst/>
          </a:prstGeom>
          <a:gradFill>
            <a:gsLst>
              <a:gs pos="0">
                <a:schemeClr val="bg1"/>
              </a:gs>
              <a:gs pos="64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Быков, В.</a:t>
            </a:r>
            <a:endParaRPr lang="ru-RU" sz="2000" dirty="0" smtClean="0"/>
          </a:p>
          <a:p>
            <a:r>
              <a:rPr lang="ru-RU" sz="2000" dirty="0" smtClean="0"/>
              <a:t>Колокола Хатыни : пер. с бел. / </a:t>
            </a:r>
          </a:p>
          <a:p>
            <a:r>
              <a:rPr lang="ru-RU" sz="2000" dirty="0" smtClean="0"/>
              <a:t>В. Быков. – Москва : Правда, 1987. – 176 с.</a:t>
            </a:r>
          </a:p>
          <a:p>
            <a:r>
              <a:rPr lang="ru-RU" sz="1200" i="1" dirty="0" smtClean="0"/>
              <a:t>В </a:t>
            </a:r>
            <a:r>
              <a:rPr lang="ru-RU" sz="1200" i="1" dirty="0"/>
              <a:t>книгу вошли публицистические произведения писателя. Тема «Все минется</a:t>
            </a:r>
            <a:r>
              <a:rPr lang="ru-RU" sz="1200" i="1" dirty="0" smtClean="0"/>
              <a:t>,</a:t>
            </a:r>
            <a:r>
              <a:rPr lang="en-US" sz="1200" i="1" dirty="0" smtClean="0"/>
              <a:t> </a:t>
            </a:r>
            <a:r>
              <a:rPr lang="ru-RU" sz="1200" i="1" dirty="0" smtClean="0"/>
              <a:t>а </a:t>
            </a:r>
            <a:r>
              <a:rPr lang="ru-RU" sz="1200" i="1" dirty="0"/>
              <a:t>правда останется</a:t>
            </a:r>
            <a:r>
              <a:rPr lang="ru-RU" sz="1200" i="1" dirty="0" smtClean="0"/>
              <a:t>...».</a:t>
            </a:r>
            <a:endParaRPr lang="ru-RU" sz="12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8"/>
    </mc:Choice>
    <mc:Fallback xmlns="">
      <p:transition spd="slow" advTm="699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5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2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185" y="276614"/>
            <a:ext cx="1613829" cy="21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6820" y="241578"/>
            <a:ext cx="3000396" cy="2677656"/>
          </a:xfrm>
          <a:prstGeom prst="rect">
            <a:avLst/>
          </a:prstGeom>
          <a:gradFill>
            <a:gsLst>
              <a:gs pos="0">
                <a:schemeClr val="bg1"/>
              </a:gs>
              <a:gs pos="35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Андрющенко, Н. К.</a:t>
            </a:r>
            <a:endParaRPr lang="ru-RU" sz="2000" dirty="0" smtClean="0"/>
          </a:p>
          <a:p>
            <a:r>
              <a:rPr lang="ru-RU" sz="2000" dirty="0" smtClean="0"/>
              <a:t>Хатынь : докум. рассказ / </a:t>
            </a:r>
          </a:p>
          <a:p>
            <a:r>
              <a:rPr lang="ru-RU" sz="2000" dirty="0" smtClean="0"/>
              <a:t>Н. К. Андрющенко. – </a:t>
            </a:r>
          </a:p>
          <a:p>
            <a:r>
              <a:rPr lang="ru-RU" sz="2000" dirty="0" smtClean="0"/>
              <a:t>[2-е изд., перераб. и доп.]. </a:t>
            </a:r>
            <a:r>
              <a:rPr lang="ru-RU" sz="2000" dirty="0"/>
              <a:t>– </a:t>
            </a:r>
            <a:r>
              <a:rPr lang="ru-RU" sz="2000" dirty="0" smtClean="0"/>
              <a:t>Минск : Беларусь, 1969. – 63 с. : ил.</a:t>
            </a:r>
          </a:p>
          <a:p>
            <a:r>
              <a:rPr lang="ru-RU" sz="1200" i="1" dirty="0" smtClean="0"/>
              <a:t>Документальный рассказ </a:t>
            </a:r>
            <a:r>
              <a:rPr lang="ru-RU" sz="1200" i="1" dirty="0"/>
              <a:t>о действиях фашистов на оккупированной </a:t>
            </a:r>
            <a:r>
              <a:rPr lang="ru-RU" sz="1200" i="1" dirty="0" smtClean="0"/>
              <a:t>территории </a:t>
            </a:r>
            <a:r>
              <a:rPr lang="ru-RU" sz="1200" i="1" dirty="0"/>
              <a:t>о мужестве и стойкости белорусского народа</a:t>
            </a:r>
            <a:r>
              <a:rPr lang="ru-RU" sz="1200" i="1" dirty="0" smtClean="0"/>
              <a:t>.</a:t>
            </a:r>
            <a:endParaRPr lang="ru-RU" sz="1200" i="1" dirty="0"/>
          </a:p>
        </p:txBody>
      </p:sp>
      <p:pic>
        <p:nvPicPr>
          <p:cNvPr id="9" name="Рисунок 8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7216" y="276614"/>
            <a:ext cx="1427874" cy="216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95090" y="116632"/>
            <a:ext cx="2857488" cy="3477875"/>
          </a:xfrm>
          <a:prstGeom prst="rect">
            <a:avLst/>
          </a:prstGeom>
          <a:gradFill>
            <a:gsLst>
              <a:gs pos="0">
                <a:schemeClr val="bg1"/>
              </a:gs>
              <a:gs pos="35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Белевич, А. П.</a:t>
            </a:r>
            <a:endParaRPr lang="ru-RU" sz="2000" dirty="0" smtClean="0"/>
          </a:p>
          <a:p>
            <a:r>
              <a:rPr lang="ru-RU" sz="2000" dirty="0" smtClean="0"/>
              <a:t>Хатынь: боль и гнев / </a:t>
            </a:r>
          </a:p>
          <a:p>
            <a:r>
              <a:rPr lang="ru-RU" sz="2000" dirty="0" smtClean="0"/>
              <a:t>А. П. Белевич ; </a:t>
            </a:r>
          </a:p>
          <a:p>
            <a:r>
              <a:rPr lang="ru-RU" sz="2000" dirty="0" smtClean="0"/>
              <a:t>пер. с бел. </a:t>
            </a:r>
          </a:p>
          <a:p>
            <a:r>
              <a:rPr lang="ru-RU" sz="2000" dirty="0" smtClean="0"/>
              <a:t>В. </a:t>
            </a:r>
            <a:r>
              <a:rPr lang="ru-RU" sz="2000" dirty="0" err="1" smtClean="0"/>
              <a:t>Жиженко</a:t>
            </a:r>
            <a:r>
              <a:rPr lang="ru-RU" sz="2000" dirty="0" smtClean="0"/>
              <a:t>. – Изд. 2-е, перераб. </a:t>
            </a:r>
            <a:r>
              <a:rPr lang="ru-RU" sz="2000" dirty="0"/>
              <a:t>– </a:t>
            </a:r>
            <a:r>
              <a:rPr lang="ru-RU" sz="2000" dirty="0" smtClean="0"/>
              <a:t>Москва : Политиздат, 1974. – </a:t>
            </a:r>
          </a:p>
          <a:p>
            <a:r>
              <a:rPr lang="ru-RU" sz="2000" dirty="0" smtClean="0"/>
              <a:t>80 с. : ил.</a:t>
            </a:r>
          </a:p>
          <a:p>
            <a:r>
              <a:rPr lang="ru-RU" sz="1200" i="1" dirty="0"/>
              <a:t>Книга рассказывает о беспощадной жестокости фашизма, о мужестве и стойкости жителей деревень, оказавшихся на оккупированной территории</a:t>
            </a:r>
            <a:r>
              <a:rPr lang="ru-RU" sz="1200" i="1" dirty="0" smtClean="0"/>
              <a:t>.</a:t>
            </a:r>
            <a:endParaRPr lang="ru-RU" sz="1200" dirty="0" smtClean="0"/>
          </a:p>
        </p:txBody>
      </p:sp>
      <p:pic>
        <p:nvPicPr>
          <p:cNvPr id="11" name="Рисунок 10" descr="9 - 00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842" y="3584279"/>
            <a:ext cx="2073651" cy="21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33652" y="3594507"/>
            <a:ext cx="6442350" cy="286232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5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Зельск</a:t>
            </a:r>
            <a:r>
              <a:rPr lang="en-US" sz="1600" b="1" dirty="0" smtClean="0"/>
              <a:t>i, </a:t>
            </a:r>
            <a:r>
              <a:rPr lang="ru-RU" sz="1600" b="1" dirty="0" smtClean="0"/>
              <a:t>А. Г.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Хатынь. Трагедыя </a:t>
            </a:r>
            <a:r>
              <a:rPr lang="ru-RU" sz="1600" dirty="0" err="1" smtClean="0"/>
              <a:t>беларускага</a:t>
            </a:r>
            <a:r>
              <a:rPr lang="ru-RU" sz="1600" dirty="0" smtClean="0"/>
              <a:t> народа = </a:t>
            </a:r>
          </a:p>
          <a:p>
            <a:r>
              <a:rPr lang="ru-RU" sz="1600" dirty="0" smtClean="0"/>
              <a:t>Хатынь. Трагедия белорусского народа = </a:t>
            </a:r>
          </a:p>
          <a:p>
            <a:r>
              <a:rPr lang="en-US" sz="1600" dirty="0" err="1" smtClean="0"/>
              <a:t>Khatyn</a:t>
            </a:r>
            <a:r>
              <a:rPr lang="en-US" sz="1600" dirty="0" smtClean="0"/>
              <a:t>. Tragedy of the belarusian people / </a:t>
            </a:r>
            <a:endParaRPr lang="ru-RU" sz="1600" dirty="0" smtClean="0"/>
          </a:p>
          <a:p>
            <a:r>
              <a:rPr lang="ru-RU" sz="1600" dirty="0" smtClean="0"/>
              <a:t>А. Г. Зельск</a:t>
            </a:r>
            <a:r>
              <a:rPr lang="en-US" sz="1600" dirty="0" smtClean="0"/>
              <a:t>i ; </a:t>
            </a:r>
            <a:r>
              <a:rPr lang="ru-RU" sz="1600" dirty="0" smtClean="0"/>
              <a:t>пер. на англ. мову: А. В. Цітова ; </a:t>
            </a:r>
          </a:p>
          <a:p>
            <a:r>
              <a:rPr lang="ru-RU" sz="1600" dirty="0" smtClean="0"/>
              <a:t>пер. на рус. мову: І. Б. Клепікаў ; фота: А. П. </a:t>
            </a:r>
            <a:r>
              <a:rPr lang="ru-RU" sz="1600" dirty="0" err="1" smtClean="0"/>
              <a:t>Дрыбас</a:t>
            </a:r>
            <a:r>
              <a:rPr lang="ru-RU" sz="1600" dirty="0" smtClean="0"/>
              <a:t> </a:t>
            </a:r>
          </a:p>
          <a:p>
            <a:r>
              <a:rPr lang="en-US" sz="1600" dirty="0" smtClean="0"/>
              <a:t>[</a:t>
            </a:r>
            <a:r>
              <a:rPr lang="be-BY" sz="1600" dirty="0" smtClean="0"/>
              <a:t>і інш.</a:t>
            </a:r>
            <a:r>
              <a:rPr lang="ru-RU" sz="1600" dirty="0" smtClean="0"/>
              <a:t>] ; </a:t>
            </a:r>
            <a:r>
              <a:rPr lang="ru-RU" sz="1600" dirty="0" err="1" smtClean="0"/>
              <a:t>Мемарыяльны</a:t>
            </a:r>
            <a:r>
              <a:rPr lang="ru-RU" sz="1600" dirty="0" smtClean="0"/>
              <a:t> комплекс «Хатынь». </a:t>
            </a:r>
            <a:r>
              <a:rPr lang="ru-RU" sz="1600" dirty="0"/>
              <a:t>– </a:t>
            </a:r>
            <a:r>
              <a:rPr lang="ru-RU" sz="1600" dirty="0" smtClean="0"/>
              <a:t>2-е выд. </a:t>
            </a:r>
            <a:r>
              <a:rPr lang="ru-RU" sz="1600" dirty="0"/>
              <a:t>– </a:t>
            </a:r>
            <a:endParaRPr lang="ru-RU" sz="1600" dirty="0" smtClean="0"/>
          </a:p>
          <a:p>
            <a:r>
              <a:rPr lang="ru-RU" sz="1600" dirty="0" smtClean="0"/>
              <a:t>М</a:t>
            </a:r>
            <a:r>
              <a:rPr lang="en-US" sz="1600" dirty="0" smtClean="0"/>
              <a:t>i</a:t>
            </a:r>
            <a:r>
              <a:rPr lang="ru-RU" sz="1600" dirty="0" smtClean="0"/>
              <a:t>нск : Беларуская Энцыклапедыя імя Петруся Броўкі, 2019. – </a:t>
            </a:r>
          </a:p>
          <a:p>
            <a:r>
              <a:rPr lang="ru-RU" sz="1600" dirty="0" smtClean="0"/>
              <a:t>141, [2] с. : </a:t>
            </a:r>
            <a:r>
              <a:rPr lang="ru-RU" sz="1600" dirty="0" err="1" smtClean="0"/>
              <a:t>іл</a:t>
            </a:r>
            <a:r>
              <a:rPr lang="ru-RU" sz="1600" dirty="0" smtClean="0"/>
              <a:t>.</a:t>
            </a:r>
          </a:p>
          <a:p>
            <a:r>
              <a:rPr lang="ru-RU" sz="1200" i="1" dirty="0"/>
              <a:t>У </a:t>
            </a:r>
            <a:r>
              <a:rPr lang="ru-RU" sz="1200" i="1" dirty="0" err="1"/>
              <a:t>кнізе</a:t>
            </a:r>
            <a:r>
              <a:rPr lang="ru-RU" sz="1200" i="1" dirty="0"/>
              <a:t> </a:t>
            </a:r>
            <a:r>
              <a:rPr lang="ru-RU" sz="1200" i="1" dirty="0" err="1"/>
              <a:t>змешчаны</a:t>
            </a:r>
            <a:r>
              <a:rPr lang="ru-RU" sz="1200" i="1" dirty="0"/>
              <a:t> </a:t>
            </a:r>
            <a:r>
              <a:rPr lang="ru-RU" sz="1200" i="1" dirty="0" err="1"/>
              <a:t>гістарычныя</a:t>
            </a:r>
            <a:r>
              <a:rPr lang="ru-RU" sz="1200" i="1" dirty="0"/>
              <a:t> </a:t>
            </a:r>
            <a:r>
              <a:rPr lang="ru-RU" sz="1200" i="1" dirty="0" err="1"/>
              <a:t>звесткі</a:t>
            </a:r>
            <a:r>
              <a:rPr lang="ru-RU" sz="1200" i="1" dirty="0"/>
              <a:t> </a:t>
            </a:r>
            <a:r>
              <a:rPr lang="ru-RU" sz="1200" i="1" dirty="0" err="1"/>
              <a:t>пра</a:t>
            </a:r>
            <a:r>
              <a:rPr lang="ru-RU" sz="1200" i="1" dirty="0"/>
              <a:t> </a:t>
            </a:r>
            <a:r>
              <a:rPr lang="ru-RU" sz="1200" i="1" dirty="0" smtClean="0"/>
              <a:t>Хатынь, </a:t>
            </a:r>
            <a:r>
              <a:rPr lang="ru-RU" sz="1200" i="1" dirty="0" err="1"/>
              <a:t>пачынаючы</a:t>
            </a:r>
            <a:r>
              <a:rPr lang="ru-RU" sz="1200" i="1" dirty="0"/>
              <a:t> з </a:t>
            </a:r>
            <a:r>
              <a:rPr lang="en-US" sz="1200" i="1" dirty="0"/>
              <a:t>XVI </a:t>
            </a:r>
            <a:r>
              <a:rPr lang="ru-RU" sz="1200" i="1" dirty="0" err="1"/>
              <a:t>стагоддзя</a:t>
            </a:r>
            <a:r>
              <a:rPr lang="ru-RU" sz="1200" i="1" dirty="0"/>
              <a:t>, </a:t>
            </a:r>
            <a:r>
              <a:rPr lang="ru-RU" sz="1200" i="1" dirty="0" err="1"/>
              <a:t>расказ</a:t>
            </a:r>
            <a:r>
              <a:rPr lang="ru-RU" sz="1200" i="1" dirty="0"/>
              <a:t> </a:t>
            </a:r>
            <a:r>
              <a:rPr lang="ru-RU" sz="1200" i="1" dirty="0" err="1"/>
              <a:t>пра</a:t>
            </a:r>
            <a:r>
              <a:rPr lang="ru-RU" sz="1200" i="1" dirty="0"/>
              <a:t> </a:t>
            </a:r>
            <a:r>
              <a:rPr lang="ru-RU" sz="1200" i="1" dirty="0" err="1"/>
              <a:t>трагедыю</a:t>
            </a:r>
            <a:r>
              <a:rPr lang="ru-RU" sz="1200" i="1" dirty="0"/>
              <a:t> </a:t>
            </a:r>
            <a:r>
              <a:rPr lang="ru-RU" sz="1200" i="1" dirty="0" err="1"/>
              <a:t>гэтай</a:t>
            </a:r>
            <a:r>
              <a:rPr lang="ru-RU" sz="1200" i="1" dirty="0"/>
              <a:t> </a:t>
            </a:r>
            <a:r>
              <a:rPr lang="en-US" sz="1200" i="1" dirty="0" err="1"/>
              <a:t>i</a:t>
            </a:r>
            <a:r>
              <a:rPr lang="en-US" sz="1200" i="1" dirty="0"/>
              <a:t> </a:t>
            </a:r>
            <a:r>
              <a:rPr lang="ru-RU" sz="1200" i="1" dirty="0" err="1"/>
              <a:t>іншых</a:t>
            </a:r>
            <a:r>
              <a:rPr lang="ru-RU" sz="1200" i="1" dirty="0"/>
              <a:t> </a:t>
            </a:r>
            <a:r>
              <a:rPr lang="ru-RU" sz="1200" i="1" dirty="0" err="1"/>
              <a:t>беларускіх</a:t>
            </a:r>
            <a:r>
              <a:rPr lang="ru-RU" sz="1200" i="1" dirty="0"/>
              <a:t> </a:t>
            </a:r>
            <a:r>
              <a:rPr lang="ru-RU" sz="1200" i="1" dirty="0" err="1"/>
              <a:t>вёсак</a:t>
            </a:r>
            <a:r>
              <a:rPr lang="ru-RU" sz="1200" i="1" dirty="0"/>
              <a:t>, </a:t>
            </a:r>
            <a:r>
              <a:rPr lang="ru-RU" sz="1200" i="1" dirty="0" err="1"/>
              <a:t>знішчаных</a:t>
            </a:r>
            <a:r>
              <a:rPr lang="ru-RU" sz="1200" i="1" dirty="0"/>
              <a:t> </a:t>
            </a:r>
            <a:r>
              <a:rPr lang="ru-RU" sz="1200" i="1" dirty="0" err="1"/>
              <a:t>нацыстамі</a:t>
            </a:r>
            <a:r>
              <a:rPr lang="ru-RU" sz="1200" i="1" dirty="0"/>
              <a:t> ў </a:t>
            </a:r>
            <a:r>
              <a:rPr lang="ru-RU" sz="1200" i="1" dirty="0" err="1"/>
              <a:t>Вялікую</a:t>
            </a:r>
            <a:r>
              <a:rPr lang="ru-RU" sz="1200" i="1" dirty="0"/>
              <a:t> </a:t>
            </a:r>
            <a:r>
              <a:rPr lang="ru-RU" sz="1200" i="1" dirty="0" err="1"/>
              <a:t>Айчынную</a:t>
            </a:r>
            <a:r>
              <a:rPr lang="ru-RU" sz="1200" i="1" dirty="0"/>
              <a:t> </a:t>
            </a:r>
            <a:r>
              <a:rPr lang="ru-RU" sz="1200" i="1" dirty="0" err="1"/>
              <a:t>вайну</a:t>
            </a:r>
            <a:r>
              <a:rPr lang="ru-RU" sz="1200" i="1" dirty="0"/>
              <a:t>, </a:t>
            </a:r>
            <a:r>
              <a:rPr lang="ru-RU" sz="1200" i="1" dirty="0" err="1"/>
              <a:t>гісторыя</a:t>
            </a:r>
            <a:r>
              <a:rPr lang="ru-RU" sz="1200" i="1" dirty="0"/>
              <a:t> </a:t>
            </a:r>
            <a:r>
              <a:rPr lang="ru-RU" sz="1200" i="1" dirty="0" err="1"/>
              <a:t>стварэння</a:t>
            </a:r>
            <a:r>
              <a:rPr lang="ru-RU" sz="1200" i="1" dirty="0"/>
              <a:t> </a:t>
            </a:r>
            <a:r>
              <a:rPr lang="ru-RU" sz="1200" i="1" dirty="0" err="1"/>
              <a:t>мемарыяльнага</a:t>
            </a:r>
            <a:r>
              <a:rPr lang="ru-RU" sz="1200" i="1" dirty="0"/>
              <a:t> комплексу «Хатынь» </a:t>
            </a:r>
            <a:r>
              <a:rPr lang="en-US" sz="1200" i="1" dirty="0" err="1"/>
              <a:t>i</a:t>
            </a:r>
            <a:r>
              <a:rPr lang="en-US" sz="1200" i="1" dirty="0"/>
              <a:t> </a:t>
            </a:r>
            <a:r>
              <a:rPr lang="ru-RU" sz="1200" i="1" dirty="0" err="1"/>
              <a:t>яго</a:t>
            </a:r>
            <a:r>
              <a:rPr lang="ru-RU" sz="1200" i="1" dirty="0"/>
              <a:t> </a:t>
            </a:r>
            <a:r>
              <a:rPr lang="ru-RU" sz="1200" i="1" dirty="0" err="1"/>
              <a:t>падрабязнае</a:t>
            </a:r>
            <a:r>
              <a:rPr lang="ru-RU" sz="1200" i="1" dirty="0"/>
              <a:t> </a:t>
            </a:r>
            <a:r>
              <a:rPr lang="ru-RU" sz="1200" i="1" dirty="0" err="1"/>
              <a:t>апісанне</a:t>
            </a:r>
            <a:r>
              <a:rPr lang="ru-RU" sz="1200" i="1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1"/>
    </mc:Choice>
    <mc:Fallback xmlns="">
      <p:transition spd="slow" advTm="512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6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087" y="462592"/>
            <a:ext cx="1715078" cy="21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8300" y="317970"/>
            <a:ext cx="7108196" cy="2492990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Нельзя забыть. Нельзя понять. Нельзя оправдать</a:t>
            </a:r>
            <a:r>
              <a:rPr lang="ru-RU" sz="2000" dirty="0" smtClean="0"/>
              <a:t> = </a:t>
            </a:r>
          </a:p>
          <a:p>
            <a:r>
              <a:rPr lang="en-US" sz="2000" dirty="0" smtClean="0"/>
              <a:t>Impossible to forget. Impossible to understand. Impossible </a:t>
            </a:r>
            <a:endParaRPr lang="ru-RU" sz="2000" dirty="0" smtClean="0"/>
          </a:p>
          <a:p>
            <a:r>
              <a:rPr lang="en-US" sz="2000" dirty="0" smtClean="0"/>
              <a:t>to justify : </a:t>
            </a:r>
            <a:r>
              <a:rPr lang="ru-RU" sz="2000" dirty="0" smtClean="0"/>
              <a:t>ил. энцикл. сожженных деревень Беларуси в годы Великой Отечественной войны / </a:t>
            </a:r>
            <a:r>
              <a:rPr lang="ru-RU" sz="2000" dirty="0" err="1" smtClean="0"/>
              <a:t>редкол</a:t>
            </a:r>
            <a:r>
              <a:rPr lang="ru-RU" sz="2000" dirty="0" smtClean="0"/>
              <a:t>.: В. В. Андриевич </a:t>
            </a:r>
          </a:p>
          <a:p>
            <a:r>
              <a:rPr lang="ru-RU" sz="2000" dirty="0" smtClean="0"/>
              <a:t>(гл. ред.) [и др.]. – Минск : Беларуская Энцыклапедыя імя </a:t>
            </a:r>
          </a:p>
          <a:p>
            <a:r>
              <a:rPr lang="ru-RU" sz="2000" dirty="0" smtClean="0"/>
              <a:t>Петруся Броўкі, 2019. </a:t>
            </a:r>
            <a:r>
              <a:rPr lang="ru-RU" sz="2000" dirty="0"/>
              <a:t>– </a:t>
            </a:r>
            <a:r>
              <a:rPr lang="ru-RU" sz="2000" dirty="0" smtClean="0"/>
              <a:t>302, [1] с. : ил.</a:t>
            </a:r>
          </a:p>
          <a:p>
            <a:r>
              <a:rPr lang="ru-RU" sz="1200" i="1" dirty="0"/>
              <a:t>Иллюстрированная энциклопедия посвящена трагедии белорусских деревень, сожженных нацистами вместе с людьми в годы Великой Отечественной войны. Книга наглядно показывает злодеяния захватчиков на белорусской земле, жертвы среди мирного населения, увековечение памяти </a:t>
            </a:r>
            <a:r>
              <a:rPr lang="ru-RU" sz="1200" i="1" dirty="0" smtClean="0"/>
              <a:t>погибших. </a:t>
            </a:r>
            <a:endParaRPr lang="ru-RU" sz="2000" dirty="0"/>
          </a:p>
        </p:txBody>
      </p:sp>
      <p:pic>
        <p:nvPicPr>
          <p:cNvPr id="11" name="Рисунок 10" descr="2.jpg"/>
          <p:cNvPicPr>
            <a:picLocks noChangeAspect="1"/>
          </p:cNvPicPr>
          <p:nvPr/>
        </p:nvPicPr>
        <p:blipFill>
          <a:blip r:embed="rId3" cstate="print"/>
          <a:srcRect l="10167" r="1715"/>
          <a:stretch>
            <a:fillRect/>
          </a:stretch>
        </p:blipFill>
        <p:spPr>
          <a:xfrm>
            <a:off x="147624" y="3426513"/>
            <a:ext cx="1857388" cy="21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1722" y="3260586"/>
            <a:ext cx="2922325" cy="2923877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be-BY" sz="2000" b="1" dirty="0" smtClean="0"/>
              <a:t>Зельскі, А. Г.</a:t>
            </a:r>
            <a:endParaRPr lang="ru-RU" sz="2000" b="1" dirty="0" smtClean="0"/>
          </a:p>
          <a:p>
            <a:r>
              <a:rPr lang="ru-RU" sz="2000" b="1" dirty="0" smtClean="0"/>
              <a:t>Хатынь = Хатынь = </a:t>
            </a:r>
            <a:r>
              <a:rPr lang="en-US" sz="2000" b="1" dirty="0" smtClean="0"/>
              <a:t>Khatyn </a:t>
            </a:r>
            <a:r>
              <a:rPr lang="en-US" sz="2000" dirty="0" smtClean="0"/>
              <a:t>/ </a:t>
            </a:r>
            <a:r>
              <a:rPr lang="ru-RU" sz="2000" dirty="0" smtClean="0"/>
              <a:t>А. Г. Зельскі. </a:t>
            </a:r>
            <a:r>
              <a:rPr lang="ru-RU" sz="2000" dirty="0"/>
              <a:t>– </a:t>
            </a:r>
            <a:r>
              <a:rPr lang="ru-RU" sz="2000" dirty="0" smtClean="0"/>
              <a:t>Мінск : Беларусь, 2023. – 149, [2] с. : </a:t>
            </a:r>
            <a:r>
              <a:rPr lang="ru-RU" sz="2000" dirty="0" err="1" smtClean="0"/>
              <a:t>іл</a:t>
            </a:r>
            <a:r>
              <a:rPr lang="ru-RU" sz="2000" dirty="0" smtClean="0"/>
              <a:t>.</a:t>
            </a:r>
          </a:p>
          <a:p>
            <a:r>
              <a:rPr lang="ru-RU" sz="1200" dirty="0" err="1"/>
              <a:t>Акрамя</a:t>
            </a:r>
            <a:r>
              <a:rPr lang="ru-RU" sz="1200" dirty="0"/>
              <a:t> </a:t>
            </a:r>
            <a:r>
              <a:rPr lang="ru-RU" sz="1200" dirty="0" err="1"/>
              <a:t>апісання</a:t>
            </a:r>
            <a:r>
              <a:rPr lang="ru-RU" sz="1200" dirty="0"/>
              <a:t> </a:t>
            </a:r>
            <a:r>
              <a:rPr lang="ru-RU" sz="1200" dirty="0" err="1"/>
              <a:t>аб’ектаў</a:t>
            </a:r>
            <a:r>
              <a:rPr lang="ru-RU" sz="1200" dirty="0"/>
              <a:t> комплексу, у </a:t>
            </a:r>
            <a:r>
              <a:rPr lang="ru-RU" sz="1200" dirty="0" err="1"/>
              <a:t>кнізе</a:t>
            </a:r>
            <a:r>
              <a:rPr lang="ru-RU" sz="1200" dirty="0"/>
              <a:t> </a:t>
            </a:r>
            <a:r>
              <a:rPr lang="ru-RU" sz="1200" dirty="0" err="1"/>
              <a:t>распавядаецца</a:t>
            </a:r>
            <a:r>
              <a:rPr lang="ru-RU" sz="1200" dirty="0"/>
              <a:t> </a:t>
            </a:r>
            <a:r>
              <a:rPr lang="ru-RU" sz="1200" dirty="0" err="1"/>
              <a:t>пра</a:t>
            </a:r>
            <a:r>
              <a:rPr lang="ru-RU" sz="1200" dirty="0"/>
              <a:t> </a:t>
            </a:r>
            <a:r>
              <a:rPr lang="ru-RU" sz="1200" dirty="0" err="1"/>
              <a:t>цяжкі</a:t>
            </a:r>
            <a:r>
              <a:rPr lang="ru-RU" sz="1200" dirty="0"/>
              <a:t> </a:t>
            </a:r>
            <a:r>
              <a:rPr lang="ru-RU" sz="1200" dirty="0" err="1"/>
              <a:t>лёс</a:t>
            </a:r>
            <a:r>
              <a:rPr lang="ru-RU" sz="1200" dirty="0"/>
              <a:t> </a:t>
            </a:r>
            <a:r>
              <a:rPr lang="ru-RU" sz="1200" dirty="0" err="1"/>
              <a:t>Беларусі</a:t>
            </a:r>
            <a:r>
              <a:rPr lang="ru-RU" sz="1200" dirty="0"/>
              <a:t>, </a:t>
            </a:r>
            <a:r>
              <a:rPr lang="ru-RU" sz="1200" dirty="0" err="1"/>
              <a:t>поўны</a:t>
            </a:r>
            <a:r>
              <a:rPr lang="ru-RU" sz="1200" dirty="0"/>
              <a:t> </a:t>
            </a:r>
            <a:r>
              <a:rPr lang="ru-RU" sz="1200" dirty="0" err="1"/>
              <a:t>выпрабаванняў</a:t>
            </a:r>
            <a:r>
              <a:rPr lang="ru-RU" sz="1200" dirty="0"/>
              <a:t>, </a:t>
            </a:r>
            <a:r>
              <a:rPr lang="ru-RU" sz="1200" dirty="0" err="1"/>
              <a:t>якія</a:t>
            </a:r>
            <a:r>
              <a:rPr lang="ru-RU" sz="1200" dirty="0"/>
              <a:t> не раз </a:t>
            </a:r>
            <a:r>
              <a:rPr lang="ru-RU" sz="1200" dirty="0" err="1"/>
              <a:t>выпадалі</a:t>
            </a:r>
            <a:r>
              <a:rPr lang="ru-RU" sz="1200" dirty="0"/>
              <a:t> на долю </a:t>
            </a:r>
            <a:r>
              <a:rPr lang="ru-RU" sz="1200" dirty="0" err="1"/>
              <a:t>нашай</a:t>
            </a:r>
            <a:r>
              <a:rPr lang="ru-RU" sz="1200" dirty="0"/>
              <a:t> </a:t>
            </a:r>
            <a:r>
              <a:rPr lang="ru-RU" sz="1200" dirty="0" err="1"/>
              <a:t>краіны</a:t>
            </a:r>
            <a:r>
              <a:rPr lang="ru-RU" sz="1200" dirty="0"/>
              <a:t>, </a:t>
            </a:r>
            <a:r>
              <a:rPr lang="ru-RU" sz="1200" dirty="0" err="1"/>
              <a:t>даецца</a:t>
            </a:r>
            <a:r>
              <a:rPr lang="ru-RU" sz="1200" dirty="0"/>
              <a:t> </a:t>
            </a:r>
            <a:r>
              <a:rPr lang="ru-RU" sz="1200" dirty="0" err="1"/>
              <a:t>гістарычная</a:t>
            </a:r>
            <a:r>
              <a:rPr lang="ru-RU" sz="1200" dirty="0"/>
              <a:t> </a:t>
            </a:r>
            <a:r>
              <a:rPr lang="ru-RU" sz="1200" dirty="0" err="1"/>
              <a:t>даведка</a:t>
            </a:r>
            <a:r>
              <a:rPr lang="ru-RU" sz="1200" dirty="0"/>
              <a:t> </a:t>
            </a:r>
            <a:r>
              <a:rPr lang="ru-RU" sz="1200" dirty="0" err="1"/>
              <a:t>аб</a:t>
            </a:r>
            <a:r>
              <a:rPr lang="ru-RU" sz="1200" dirty="0"/>
              <a:t> </a:t>
            </a:r>
            <a:r>
              <a:rPr lang="ru-RU" sz="1200" dirty="0" err="1"/>
              <a:t>вёсцы</a:t>
            </a:r>
            <a:r>
              <a:rPr lang="ru-RU" sz="1200" dirty="0"/>
              <a:t> Хатынь, </a:t>
            </a:r>
            <a:r>
              <a:rPr lang="ru-RU" sz="1200" dirty="0" err="1"/>
              <a:t>згадваюцца</a:t>
            </a:r>
            <a:r>
              <a:rPr lang="ru-RU" sz="1200" dirty="0"/>
              <a:t> </a:t>
            </a:r>
            <a:r>
              <a:rPr lang="ru-RU" sz="1200" dirty="0" err="1"/>
              <a:t>вёскі</a:t>
            </a:r>
            <a:r>
              <a:rPr lang="ru-RU" sz="1200" dirty="0"/>
              <a:t>, </a:t>
            </a:r>
            <a:r>
              <a:rPr lang="ru-RU" sz="1200" dirty="0" err="1"/>
              <a:t>якія</a:t>
            </a:r>
            <a:r>
              <a:rPr lang="ru-RU" sz="1200" dirty="0"/>
              <a:t> </a:t>
            </a:r>
            <a:r>
              <a:rPr lang="ru-RU" sz="1200" dirty="0" err="1"/>
              <a:t>напаткаў</a:t>
            </a:r>
            <a:r>
              <a:rPr lang="ru-RU" sz="1200" dirty="0"/>
              <a:t> </a:t>
            </a:r>
            <a:r>
              <a:rPr lang="ru-RU" sz="1200" dirty="0" err="1"/>
              <a:t>такі</a:t>
            </a:r>
            <a:r>
              <a:rPr lang="ru-RU" sz="1200" dirty="0"/>
              <a:t> ж </a:t>
            </a:r>
            <a:r>
              <a:rPr lang="ru-RU" sz="1200" dirty="0" err="1"/>
              <a:t>самы</a:t>
            </a:r>
            <a:r>
              <a:rPr lang="ru-RU" sz="1200" dirty="0"/>
              <a:t> </a:t>
            </a:r>
            <a:r>
              <a:rPr lang="ru-RU" sz="1200" dirty="0" err="1"/>
              <a:t>лёс</a:t>
            </a:r>
            <a:r>
              <a:rPr lang="ru-RU" sz="1200" dirty="0"/>
              <a:t>.</a:t>
            </a:r>
            <a:endParaRPr lang="ru-RU" sz="1200" i="1" dirty="0"/>
          </a:p>
        </p:txBody>
      </p:sp>
      <p:pic>
        <p:nvPicPr>
          <p:cNvPr id="15" name="Рисунок 14" descr="3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1034" y="3426513"/>
            <a:ext cx="1393546" cy="21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79977" y="3260586"/>
            <a:ext cx="2756519" cy="3477875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Хатынь</a:t>
            </a:r>
            <a:r>
              <a:rPr lang="ru-RU" sz="2000" dirty="0" smtClean="0"/>
              <a:t> : </a:t>
            </a:r>
          </a:p>
          <a:p>
            <a:r>
              <a:rPr lang="ru-RU" sz="2000" dirty="0" smtClean="0"/>
              <a:t>путеводитель по </a:t>
            </a:r>
          </a:p>
          <a:p>
            <a:r>
              <a:rPr lang="ru-RU" sz="2000" dirty="0" smtClean="0"/>
              <a:t>мемориальному комплексу / </a:t>
            </a:r>
          </a:p>
          <a:p>
            <a:r>
              <a:rPr lang="ru-RU" sz="2000" dirty="0" smtClean="0"/>
              <a:t>сост.: Е. Ф. Левченко, </a:t>
            </a:r>
          </a:p>
          <a:p>
            <a:r>
              <a:rPr lang="ru-RU" sz="2000" dirty="0" smtClean="0"/>
              <a:t>Э. М. Ясный. </a:t>
            </a:r>
            <a:r>
              <a:rPr lang="ru-RU" sz="2000" dirty="0"/>
              <a:t>– </a:t>
            </a:r>
            <a:endParaRPr lang="ru-RU" sz="2000" dirty="0" smtClean="0"/>
          </a:p>
          <a:p>
            <a:r>
              <a:rPr lang="ru-RU" sz="2000" dirty="0" smtClean="0"/>
              <a:t>2-е изд. – Минск : Фото и жизнь, 1986. </a:t>
            </a:r>
            <a:r>
              <a:rPr lang="ru-RU" sz="2000" dirty="0"/>
              <a:t>– </a:t>
            </a:r>
            <a:r>
              <a:rPr lang="ru-RU" sz="2000" dirty="0" smtClean="0"/>
              <a:t>48 с.</a:t>
            </a:r>
          </a:p>
          <a:p>
            <a:r>
              <a:rPr lang="ru-RU" sz="1200" i="1" dirty="0"/>
              <a:t>Альбом посвящен мемориальному комплексу «Хатынь», </a:t>
            </a:r>
            <a:r>
              <a:rPr lang="ru-RU" sz="1200" i="1" dirty="0" smtClean="0"/>
              <a:t>построенному </a:t>
            </a:r>
            <a:r>
              <a:rPr lang="ru-RU" sz="1200" i="1" dirty="0"/>
              <a:t>в </a:t>
            </a:r>
          </a:p>
          <a:p>
            <a:r>
              <a:rPr lang="ru-RU" sz="1200" i="1" dirty="0"/>
              <a:t>память </a:t>
            </a:r>
            <a:r>
              <a:rPr lang="ru-RU" sz="1200" i="1" dirty="0" smtClean="0"/>
              <a:t>белорусских </a:t>
            </a:r>
            <a:r>
              <a:rPr lang="ru-RU" sz="1200" i="1" dirty="0"/>
              <a:t>деревень, которые были уничтожены </a:t>
            </a:r>
          </a:p>
          <a:p>
            <a:r>
              <a:rPr lang="ru-RU" sz="1200" i="1" dirty="0" smtClean="0"/>
              <a:t>немецко-фашистскими </a:t>
            </a:r>
            <a:r>
              <a:rPr lang="ru-RU" sz="1200" i="1" dirty="0"/>
              <a:t>оккупантами</a:t>
            </a:r>
            <a:r>
              <a:rPr lang="ru-RU" sz="1200" i="1" dirty="0" smtClean="0"/>
              <a:t>.</a:t>
            </a:r>
            <a:endParaRPr lang="ru-RU" sz="12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2"/>
    </mc:Choice>
    <mc:Fallback xmlns="">
      <p:transition spd="slow" advTm="508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bg1"/>
            </a:gs>
            <a:gs pos="9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ereza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-27385"/>
            <a:ext cx="8280920" cy="633876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251520" y="510367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Беларусь наша...</a:t>
            </a:r>
          </a:p>
          <a:p>
            <a:r>
              <a:rPr lang="ru-RU" b="1" i="1" dirty="0" err="1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Колькі</a:t>
            </a:r>
            <a:r>
              <a:rPr lang="ru-RU" b="1" i="1" dirty="0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трагедыі</a:t>
            </a:r>
            <a:r>
              <a:rPr lang="ru-RU" b="1" i="1" dirty="0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, гора, </a:t>
            </a:r>
            <a:r>
              <a:rPr lang="ru-RU" b="1" i="1" dirty="0" err="1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мужнасці</a:t>
            </a:r>
            <a:r>
              <a:rPr lang="ru-RU" b="1" i="1" dirty="0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...</a:t>
            </a:r>
          </a:p>
          <a:p>
            <a:r>
              <a:rPr lang="ru-RU" b="1" i="1" dirty="0" err="1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Колькі</a:t>
            </a:r>
            <a:r>
              <a:rPr lang="ru-RU" b="1" i="1" dirty="0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зглумленных</a:t>
            </a:r>
            <a:r>
              <a:rPr lang="ru-RU" b="1" i="1" dirty="0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лёсаў</a:t>
            </a:r>
            <a:r>
              <a:rPr lang="ru-RU" b="1" i="1" dirty="0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ru-RU" b="1" i="1" dirty="0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Пётр </a:t>
            </a:r>
            <a:r>
              <a:rPr lang="ru-RU" b="1" i="1" dirty="0" err="1" smtClean="0">
                <a:latin typeface="Gilroy ExtraBold" panose="00000900000000000000" pitchFamily="2" charset="-52"/>
                <a:cs typeface="Times New Roman" panose="02020603050405020304" pitchFamily="18" charset="0"/>
              </a:rPr>
              <a:t>Машэраў</a:t>
            </a:r>
            <a:endParaRPr lang="ru-RU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8"/>
    </mc:Choice>
    <mc:Fallback xmlns="">
      <p:transition spd="slow" advTm="1044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 - 0001.png"/>
          <p:cNvPicPr>
            <a:picLocks noChangeAspect="1"/>
          </p:cNvPicPr>
          <p:nvPr/>
        </p:nvPicPr>
        <p:blipFill>
          <a:blip r:embed="rId2" cstate="print"/>
          <a:srcRect l="9912" t="1042" r="7160"/>
          <a:stretch>
            <a:fillRect/>
          </a:stretch>
        </p:blipFill>
        <p:spPr>
          <a:xfrm>
            <a:off x="130100" y="260648"/>
            <a:ext cx="1357322" cy="216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4815" y="243715"/>
            <a:ext cx="2643206" cy="3508653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Памятные места Беларуси</a:t>
            </a:r>
            <a:r>
              <a:rPr lang="ru-RU" dirty="0" smtClean="0"/>
              <a:t> : </a:t>
            </a:r>
          </a:p>
          <a:p>
            <a:r>
              <a:rPr lang="ru-RU" dirty="0" smtClean="0"/>
              <a:t>/ сост.: Д. В. Кошевар, </a:t>
            </a:r>
          </a:p>
          <a:p>
            <a:r>
              <a:rPr lang="ru-RU" dirty="0" smtClean="0"/>
              <a:t>В. Н. </a:t>
            </a:r>
            <a:r>
              <a:rPr lang="ru-RU" dirty="0" err="1" smtClean="0"/>
              <a:t>Надтачаев</a:t>
            </a:r>
            <a:r>
              <a:rPr lang="ru-RU" dirty="0" smtClean="0"/>
              <a:t>. </a:t>
            </a:r>
            <a:r>
              <a:rPr lang="ru-RU" dirty="0"/>
              <a:t>– </a:t>
            </a:r>
            <a:endParaRPr lang="ru-RU" dirty="0" smtClean="0"/>
          </a:p>
          <a:p>
            <a:r>
              <a:rPr lang="ru-RU" dirty="0" smtClean="0"/>
              <a:t>Минск : </a:t>
            </a:r>
          </a:p>
          <a:p>
            <a:r>
              <a:rPr lang="ru-RU" dirty="0" smtClean="0"/>
              <a:t>Адукацыя і выхаванне, 2022. </a:t>
            </a:r>
            <a:r>
              <a:rPr lang="ru-RU" dirty="0"/>
              <a:t>– 250</a:t>
            </a:r>
            <a:r>
              <a:rPr lang="ru-RU" dirty="0" smtClean="0"/>
              <a:t>, [1] с. : ил.</a:t>
            </a:r>
          </a:p>
          <a:p>
            <a:r>
              <a:rPr lang="ru-RU" sz="1200" i="1" dirty="0" smtClean="0"/>
              <a:t>Иллюстрированное </a:t>
            </a:r>
            <a:r>
              <a:rPr lang="ru-RU" sz="1200" i="1" dirty="0"/>
              <a:t>издание, </a:t>
            </a:r>
            <a:r>
              <a:rPr lang="ru-RU" sz="1200" i="1" dirty="0" smtClean="0"/>
              <a:t>которое повествует </a:t>
            </a:r>
            <a:r>
              <a:rPr lang="ru-RU" sz="1200" i="1" dirty="0"/>
              <a:t>о ключевых мемориальных комплексах, памятниках и местах боевой славы, посвященных Великой Отечественной войне, включая Брестскую крепость, Хатынь и другие знаковые объекты </a:t>
            </a:r>
            <a:r>
              <a:rPr lang="ru-RU" sz="1200" i="1" dirty="0" smtClean="0"/>
              <a:t>страны.</a:t>
            </a:r>
            <a:endParaRPr lang="ru-RU" sz="1200" i="1" dirty="0"/>
          </a:p>
        </p:txBody>
      </p:sp>
      <p:pic>
        <p:nvPicPr>
          <p:cNvPr id="12" name="Рисунок 11" descr="7 - 0001.png"/>
          <p:cNvPicPr>
            <a:picLocks noChangeAspect="1"/>
          </p:cNvPicPr>
          <p:nvPr/>
        </p:nvPicPr>
        <p:blipFill>
          <a:blip r:embed="rId3" cstate="print"/>
          <a:srcRect l="5646" r="869"/>
          <a:stretch>
            <a:fillRect/>
          </a:stretch>
        </p:blipFill>
        <p:spPr>
          <a:xfrm>
            <a:off x="72879" y="3714539"/>
            <a:ext cx="1366252" cy="216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7879" y="3714539"/>
            <a:ext cx="2710142" cy="2769989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Сердце Беларуси – </a:t>
            </a:r>
          </a:p>
          <a:p>
            <a:r>
              <a:rPr lang="ru-RU" b="1" dirty="0" smtClean="0"/>
              <a:t>Минщина</a:t>
            </a:r>
            <a:r>
              <a:rPr lang="ru-RU" dirty="0" smtClean="0"/>
              <a:t> : </a:t>
            </a:r>
          </a:p>
          <a:p>
            <a:r>
              <a:rPr lang="ru-RU" dirty="0" smtClean="0"/>
              <a:t>История. Культура. </a:t>
            </a:r>
          </a:p>
          <a:p>
            <a:r>
              <a:rPr lang="ru-RU" dirty="0" smtClean="0"/>
              <a:t>Традиции : </a:t>
            </a:r>
          </a:p>
          <a:p>
            <a:r>
              <a:rPr lang="ru-RU" dirty="0" smtClean="0"/>
              <a:t>альбом-путеводитель. – </a:t>
            </a:r>
          </a:p>
          <a:p>
            <a:r>
              <a:rPr lang="ru-RU" dirty="0" smtClean="0"/>
              <a:t>Минск : Рифтур, 2007. – </a:t>
            </a:r>
          </a:p>
          <a:p>
            <a:r>
              <a:rPr lang="ru-RU" dirty="0" smtClean="0"/>
              <a:t>144 с. : ил. </a:t>
            </a:r>
          </a:p>
          <a:p>
            <a:r>
              <a:rPr lang="ru-RU" sz="1200" i="1" dirty="0"/>
              <a:t>Этот альбом-путеводитель по Минской области – для тех, кто хотел бы глубже узнать Беларусь, ее историю, культуру, традиции</a:t>
            </a:r>
            <a:r>
              <a:rPr lang="ru-RU" sz="1200" i="1" dirty="0" smtClean="0"/>
              <a:t>.</a:t>
            </a:r>
            <a:endParaRPr lang="ru-RU" sz="1200" b="0" i="1" dirty="0"/>
          </a:p>
        </p:txBody>
      </p:sp>
      <p:pic>
        <p:nvPicPr>
          <p:cNvPr id="15" name="Рисунок 14" descr="5 - 0001.png"/>
          <p:cNvPicPr>
            <a:picLocks noChangeAspect="1"/>
          </p:cNvPicPr>
          <p:nvPr/>
        </p:nvPicPr>
        <p:blipFill>
          <a:blip r:embed="rId4" cstate="print"/>
          <a:srcRect l="3904" r="8365"/>
          <a:stretch>
            <a:fillRect/>
          </a:stretch>
        </p:blipFill>
        <p:spPr>
          <a:xfrm>
            <a:off x="4286247" y="3714539"/>
            <a:ext cx="1327509" cy="21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11984" y="3714539"/>
            <a:ext cx="3432016" cy="2677656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99 знакамітых мясцін Беларусі</a:t>
            </a:r>
            <a:r>
              <a:rPr lang="ru-RU" dirty="0" smtClean="0"/>
              <a:t> / уклад.: Д. В. Кашавар, </a:t>
            </a:r>
          </a:p>
          <a:p>
            <a:r>
              <a:rPr lang="ru-RU" dirty="0" smtClean="0"/>
              <a:t>К. К. Шастоўскі ; </a:t>
            </a:r>
          </a:p>
          <a:p>
            <a:r>
              <a:rPr lang="ru-RU" dirty="0" smtClean="0"/>
              <a:t>пер. з рус. Д. В. </a:t>
            </a:r>
            <a:r>
              <a:rPr lang="ru-RU" dirty="0" err="1" smtClean="0"/>
              <a:t>Кашавара</a:t>
            </a:r>
            <a:r>
              <a:rPr lang="ru-RU" dirty="0" smtClean="0"/>
              <a:t>. </a:t>
            </a:r>
            <a:r>
              <a:rPr lang="ru-RU" dirty="0"/>
              <a:t>– </a:t>
            </a:r>
            <a:r>
              <a:rPr lang="ru-RU" dirty="0" smtClean="0"/>
              <a:t>Мінск : Адукацыя і выхаванне, 2021. </a:t>
            </a:r>
            <a:r>
              <a:rPr lang="ru-RU" dirty="0"/>
              <a:t>– </a:t>
            </a:r>
            <a:r>
              <a:rPr lang="ru-RU" dirty="0" smtClean="0"/>
              <a:t>231 с. : </a:t>
            </a:r>
            <a:r>
              <a:rPr lang="ru-RU" dirty="0" err="1" smtClean="0"/>
              <a:t>іл</a:t>
            </a:r>
            <a:r>
              <a:rPr lang="ru-RU" dirty="0" smtClean="0"/>
              <a:t>.</a:t>
            </a:r>
          </a:p>
          <a:p>
            <a:r>
              <a:rPr lang="ru-RU" sz="1200" i="1" dirty="0" err="1"/>
              <a:t>Галоўная</a:t>
            </a:r>
            <a:r>
              <a:rPr lang="ru-RU" sz="1200" i="1" dirty="0"/>
              <a:t> задача </a:t>
            </a:r>
            <a:r>
              <a:rPr lang="ru-RU" sz="1200" i="1" dirty="0" err="1"/>
              <a:t>кнігі</a:t>
            </a:r>
            <a:r>
              <a:rPr lang="ru-RU" sz="1200" i="1" dirty="0"/>
              <a:t> — </a:t>
            </a:r>
            <a:r>
              <a:rPr lang="ru-RU" sz="1200" i="1" dirty="0" err="1"/>
              <a:t>натхніць</a:t>
            </a:r>
            <a:r>
              <a:rPr lang="ru-RU" sz="1200" i="1" dirty="0"/>
              <a:t> </a:t>
            </a:r>
            <a:r>
              <a:rPr lang="ru-RU" sz="1200" i="1" dirty="0" err="1"/>
              <a:t>чытача</a:t>
            </a:r>
            <a:r>
              <a:rPr lang="ru-RU" sz="1200" i="1" dirty="0"/>
              <a:t> на </a:t>
            </a:r>
            <a:r>
              <a:rPr lang="ru-RU" sz="1200" i="1" dirty="0" err="1"/>
              <a:t>займальнае</a:t>
            </a:r>
            <a:r>
              <a:rPr lang="ru-RU" sz="1200" i="1" dirty="0"/>
              <a:t> </a:t>
            </a:r>
            <a:r>
              <a:rPr lang="ru-RU" sz="1200" i="1" dirty="0" err="1"/>
              <a:t>падарожжа</a:t>
            </a:r>
            <a:r>
              <a:rPr lang="ru-RU" sz="1200" i="1" dirty="0"/>
              <a:t> па </a:t>
            </a:r>
            <a:r>
              <a:rPr lang="ru-RU" sz="1200" i="1" dirty="0" err="1"/>
              <a:t>Беларусі</a:t>
            </a:r>
            <a:r>
              <a:rPr lang="ru-RU" sz="1200" i="1" dirty="0"/>
              <a:t>. </a:t>
            </a:r>
            <a:r>
              <a:rPr lang="ru-RU" sz="1200" i="1" dirty="0" err="1"/>
              <a:t>Зацікавіць</a:t>
            </a:r>
            <a:r>
              <a:rPr lang="ru-RU" sz="1200" i="1" dirty="0"/>
              <a:t> і </a:t>
            </a:r>
            <a:r>
              <a:rPr lang="ru-RU" sz="1200" i="1" dirty="0" err="1"/>
              <a:t>падштурхнуць</a:t>
            </a:r>
            <a:r>
              <a:rPr lang="ru-RU" sz="1200" i="1" dirty="0"/>
              <a:t> да </a:t>
            </a:r>
            <a:r>
              <a:rPr lang="ru-RU" sz="1200" i="1" dirty="0" err="1"/>
              <a:t>больш</a:t>
            </a:r>
            <a:r>
              <a:rPr lang="ru-RU" sz="1200" i="1" dirty="0"/>
              <a:t> </a:t>
            </a:r>
            <a:r>
              <a:rPr lang="ru-RU" sz="1200" i="1" dirty="0" err="1"/>
              <a:t>уважлівага</a:t>
            </a:r>
            <a:r>
              <a:rPr lang="ru-RU" sz="1200" i="1" dirty="0"/>
              <a:t> </a:t>
            </a:r>
            <a:r>
              <a:rPr lang="ru-RU" sz="1200" i="1" dirty="0" err="1"/>
              <a:t>вывучэння</a:t>
            </a:r>
            <a:r>
              <a:rPr lang="ru-RU" sz="1200" i="1" dirty="0"/>
              <a:t> </a:t>
            </a:r>
            <a:r>
              <a:rPr lang="ru-RU" sz="1200" i="1" dirty="0" err="1"/>
              <a:t>гісторыі</a:t>
            </a:r>
            <a:r>
              <a:rPr lang="ru-RU" sz="1200" i="1" dirty="0"/>
              <a:t>, культуры, </a:t>
            </a:r>
            <a:r>
              <a:rPr lang="ru-RU" sz="1200" i="1" dirty="0" err="1"/>
              <a:t>геаграфіі</a:t>
            </a:r>
            <a:r>
              <a:rPr lang="ru-RU" sz="1200" i="1" dirty="0"/>
              <a:t> і </a:t>
            </a:r>
            <a:r>
              <a:rPr lang="ru-RU" sz="1200" i="1" dirty="0" err="1"/>
              <a:t>прыродазнаўства</a:t>
            </a:r>
            <a:r>
              <a:rPr lang="ru-RU" sz="1200" i="1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27" y="194377"/>
            <a:ext cx="2006186" cy="2134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8219" y="194377"/>
            <a:ext cx="2448272" cy="2400657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ru-RU" b="1" dirty="0"/>
              <a:t>Хатынь</a:t>
            </a:r>
            <a:r>
              <a:rPr lang="ru-RU" dirty="0"/>
              <a:t> : альбом / </a:t>
            </a:r>
            <a:r>
              <a:rPr lang="ru-RU" dirty="0" err="1"/>
              <a:t>тэкст</a:t>
            </a:r>
            <a:r>
              <a:rPr lang="ru-RU" dirty="0"/>
              <a:t> </a:t>
            </a:r>
            <a:r>
              <a:rPr lang="ru-RU" dirty="0" smtClean="0"/>
              <a:t>Г. </a:t>
            </a:r>
            <a:r>
              <a:rPr lang="ru-RU" dirty="0" err="1" smtClean="0"/>
              <a:t>Бураўкіна</a:t>
            </a:r>
            <a:r>
              <a:rPr lang="ru-RU" dirty="0" smtClean="0"/>
              <a:t> </a:t>
            </a:r>
            <a:r>
              <a:rPr lang="ru-RU" dirty="0"/>
              <a:t>; фота Ю. </a:t>
            </a:r>
            <a:r>
              <a:rPr lang="ru-RU" dirty="0" err="1"/>
              <a:t>Іванова</a:t>
            </a:r>
            <a:r>
              <a:rPr lang="ru-RU" dirty="0"/>
              <a:t>. – </a:t>
            </a:r>
          </a:p>
          <a:p>
            <a:r>
              <a:rPr lang="ru-RU" dirty="0"/>
              <a:t>Минск : Беларусь, 1983. – 111 с. : ил</a:t>
            </a:r>
            <a:r>
              <a:rPr lang="ru-RU" dirty="0" smtClean="0"/>
              <a:t>.</a:t>
            </a:r>
          </a:p>
          <a:p>
            <a:r>
              <a:rPr lang="ru-RU" sz="1200" i="1" dirty="0"/>
              <a:t>Альбом </a:t>
            </a:r>
            <a:r>
              <a:rPr lang="ru-RU" sz="1200" i="1" dirty="0" err="1"/>
              <a:t>расказвае</a:t>
            </a:r>
            <a:r>
              <a:rPr lang="ru-RU" sz="1200" i="1" dirty="0"/>
              <a:t> </a:t>
            </a:r>
            <a:r>
              <a:rPr lang="ru-RU" sz="1200" i="1" dirty="0" err="1"/>
              <a:t>пра</a:t>
            </a:r>
            <a:r>
              <a:rPr lang="ru-RU" sz="1200" i="1" dirty="0"/>
              <a:t> </a:t>
            </a:r>
            <a:r>
              <a:rPr lang="ru-RU" sz="1200" i="1" dirty="0" err="1"/>
              <a:t>мемарыяльны</a:t>
            </a:r>
            <a:r>
              <a:rPr lang="ru-RU" sz="1200" i="1" dirty="0"/>
              <a:t> комплекс </a:t>
            </a:r>
            <a:r>
              <a:rPr lang="ru-RU" sz="1200" i="1" dirty="0" smtClean="0"/>
              <a:t>«Хатынь», </a:t>
            </a:r>
            <a:r>
              <a:rPr lang="ru-RU" sz="1200" i="1" dirty="0" err="1"/>
              <a:t>пабудаваны</a:t>
            </a:r>
            <a:r>
              <a:rPr lang="ru-RU" sz="1200" i="1" dirty="0"/>
              <a:t> ў </a:t>
            </a:r>
            <a:r>
              <a:rPr lang="ru-RU" sz="1200" i="1" dirty="0" err="1"/>
              <a:t>памяць</a:t>
            </a:r>
            <a:r>
              <a:rPr lang="ru-RU" sz="1200" i="1" dirty="0"/>
              <a:t> </a:t>
            </a:r>
            <a:r>
              <a:rPr lang="ru-RU" sz="1200" i="1" dirty="0" err="1" smtClean="0"/>
              <a:t>беларускіх</a:t>
            </a:r>
            <a:r>
              <a:rPr lang="ru-RU" sz="1200" i="1" dirty="0" smtClean="0"/>
              <a:t> </a:t>
            </a:r>
            <a:r>
              <a:rPr lang="ru-RU" sz="1200" i="1" dirty="0" err="1"/>
              <a:t>вёсак</a:t>
            </a:r>
            <a:r>
              <a:rPr lang="ru-RU" sz="1200" i="1" dirty="0"/>
              <a:t>, </a:t>
            </a:r>
            <a:r>
              <a:rPr lang="ru-RU" sz="1200" i="1" dirty="0" err="1"/>
              <a:t>якія</a:t>
            </a:r>
            <a:r>
              <a:rPr lang="ru-RU" sz="1200" i="1" dirty="0"/>
              <a:t> </a:t>
            </a:r>
            <a:r>
              <a:rPr lang="ru-RU" sz="1200" i="1" dirty="0" err="1"/>
              <a:t>знішчаны</a:t>
            </a:r>
            <a:r>
              <a:rPr lang="ru-RU" sz="1200" i="1" dirty="0"/>
              <a:t> </a:t>
            </a:r>
            <a:r>
              <a:rPr lang="ru-RU" sz="1200" i="1" dirty="0" err="1"/>
              <a:t>нямецка-фашысцкімі</a:t>
            </a:r>
            <a:r>
              <a:rPr lang="ru-RU" sz="1200" i="1" dirty="0"/>
              <a:t> </a:t>
            </a:r>
            <a:r>
              <a:rPr lang="ru-RU" sz="1200" i="1" dirty="0" err="1"/>
              <a:t>акупантамі</a:t>
            </a:r>
            <a:r>
              <a:rPr lang="ru-RU" sz="1200" i="1" dirty="0" smtClean="0"/>
              <a:t>.</a:t>
            </a:r>
            <a:endParaRPr lang="ru-RU" sz="12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4"/>
    </mc:Choice>
    <mc:Fallback xmlns="">
      <p:transition spd="slow" advTm="409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 - 0001a.png"/>
          <p:cNvPicPr>
            <a:picLocks noChangeAspect="1"/>
          </p:cNvPicPr>
          <p:nvPr/>
        </p:nvPicPr>
        <p:blipFill rotWithShape="1">
          <a:blip r:embed="rId2" cstate="print"/>
          <a:srcRect l="5981" t="3758" r="39774" b="11537"/>
          <a:stretch/>
        </p:blipFill>
        <p:spPr>
          <a:xfrm>
            <a:off x="0" y="332656"/>
            <a:ext cx="4960102" cy="5809157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90000">
                <a:schemeClr val="accent1">
                  <a:lumMod val="45000"/>
                  <a:lumOff val="55000"/>
                </a:schemeClr>
              </a:gs>
              <a:gs pos="21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solidFill>
              <a:schemeClr val="bg1"/>
            </a:solidFill>
          </a:ln>
          <a:effectLst>
            <a:softEdge rad="317500"/>
          </a:effectLst>
        </p:spPr>
      </p:pic>
      <p:pic>
        <p:nvPicPr>
          <p:cNvPr id="5" name="Рисунок 4" descr="8 - 0001a.png"/>
          <p:cNvPicPr>
            <a:picLocks noChangeAspect="1"/>
          </p:cNvPicPr>
          <p:nvPr/>
        </p:nvPicPr>
        <p:blipFill>
          <a:blip r:embed="rId2" cstate="print"/>
          <a:srcRect l="68905"/>
          <a:stretch>
            <a:fillRect/>
          </a:stretch>
        </p:blipFill>
        <p:spPr>
          <a:xfrm>
            <a:off x="6676403" y="0"/>
            <a:ext cx="246759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1651" y="908720"/>
            <a:ext cx="4094845" cy="4862870"/>
          </a:xfrm>
          <a:prstGeom prst="rect">
            <a:avLst/>
          </a:prstGeom>
          <a:gradFill flip="none" rotWithShape="1">
            <a:gsLst>
              <a:gs pos="54000">
                <a:schemeClr val="bg1"/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Gilroy ExtraBold" panose="00000900000000000000" pitchFamily="2" charset="-52"/>
              </a:rPr>
              <a:t>Печально и </a:t>
            </a:r>
            <a:endParaRPr lang="ru-RU" sz="2800" b="1" i="1" dirty="0" smtClean="0">
              <a:latin typeface="Gilroy ExtraBold" panose="00000900000000000000" pitchFamily="2" charset="-52"/>
            </a:endParaRPr>
          </a:p>
          <a:p>
            <a:r>
              <a:rPr lang="ru-RU" sz="2800" b="1" i="1" dirty="0" smtClean="0">
                <a:latin typeface="Gilroy ExtraBold" panose="00000900000000000000" pitchFamily="2" charset="-52"/>
              </a:rPr>
              <a:t>вместе </a:t>
            </a:r>
            <a:r>
              <a:rPr lang="ru-RU" sz="2800" b="1" i="1" dirty="0">
                <a:latin typeface="Gilroy ExtraBold" panose="00000900000000000000" pitchFamily="2" charset="-52"/>
              </a:rPr>
              <a:t>с тем величественно днем и </a:t>
            </a:r>
            <a:r>
              <a:rPr lang="ru-RU" sz="2800" b="1" i="1" dirty="0" smtClean="0">
                <a:latin typeface="Gilroy ExtraBold" panose="00000900000000000000" pitchFamily="2" charset="-52"/>
              </a:rPr>
              <a:t>ночью разносится </a:t>
            </a:r>
            <a:r>
              <a:rPr lang="ru-RU" sz="2800" b="1" i="1" dirty="0">
                <a:latin typeface="Gilroy ExtraBold" panose="00000900000000000000" pitchFamily="2" charset="-52"/>
              </a:rPr>
              <a:t>над Беларусью звон колоколов Хатыни. </a:t>
            </a:r>
            <a:endParaRPr lang="en-US" sz="2800" b="1" i="1" dirty="0" smtClean="0">
              <a:latin typeface="Gilroy ExtraBold" panose="00000900000000000000" pitchFamily="2" charset="-52"/>
            </a:endParaRPr>
          </a:p>
          <a:p>
            <a:r>
              <a:rPr lang="ru-RU" sz="2800" b="1" i="1" dirty="0" smtClean="0">
                <a:latin typeface="Gilroy ExtraBold" panose="00000900000000000000" pitchFamily="2" charset="-52"/>
              </a:rPr>
              <a:t>Двадцать </a:t>
            </a:r>
            <a:r>
              <a:rPr lang="ru-RU" sz="2800" b="1" i="1" dirty="0">
                <a:latin typeface="Gilroy ExtraBold" panose="00000900000000000000" pitchFamily="2" charset="-52"/>
              </a:rPr>
              <a:t>шесть колоколов </a:t>
            </a:r>
            <a:r>
              <a:rPr lang="ru-RU" sz="2800" b="1" i="1" dirty="0" smtClean="0">
                <a:latin typeface="Gilroy ExtraBold" panose="00000900000000000000" pitchFamily="2" charset="-52"/>
              </a:rPr>
              <a:t>звонят,</a:t>
            </a:r>
            <a:r>
              <a:rPr lang="en-US" sz="2800" b="1" i="1" dirty="0" smtClean="0">
                <a:latin typeface="Gilroy ExtraBold" panose="00000900000000000000" pitchFamily="2" charset="-52"/>
              </a:rPr>
              <a:t> </a:t>
            </a:r>
            <a:r>
              <a:rPr lang="ru-RU" sz="2800" b="1" i="1" dirty="0" smtClean="0">
                <a:latin typeface="Gilroy ExtraBold" panose="00000900000000000000" pitchFamily="2" charset="-52"/>
              </a:rPr>
              <a:t>напоминая </a:t>
            </a:r>
          </a:p>
          <a:p>
            <a:r>
              <a:rPr lang="ru-RU" sz="2800" b="1" i="1" dirty="0" smtClean="0">
                <a:latin typeface="Gilroy ExtraBold" panose="00000900000000000000" pitchFamily="2" charset="-52"/>
              </a:rPr>
              <a:t>о </a:t>
            </a:r>
            <a:r>
              <a:rPr lang="ru-RU" sz="2800" b="1" i="1" dirty="0">
                <a:latin typeface="Gilroy ExtraBold" panose="00000900000000000000" pitchFamily="2" charset="-52"/>
              </a:rPr>
              <a:t>прошлом…</a:t>
            </a:r>
          </a:p>
          <a:p>
            <a:endParaRPr lang="ru-RU"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5"/>
    </mc:Choice>
    <mc:Fallback xmlns="">
      <p:transition spd="slow" advTm="895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23120" y="188640"/>
            <a:ext cx="7920880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atin typeface="Gilroy ExtraBold" panose="00000900000000000000" pitchFamily="2" charset="-52"/>
              </a:rPr>
              <a:t>…</a:t>
            </a:r>
            <a:r>
              <a:rPr lang="ru-RU" sz="2200" b="1" i="1" dirty="0">
                <a:latin typeface="Gilroy ExtraBold" panose="00000900000000000000" pitchFamily="2" charset="-52"/>
              </a:rPr>
              <a:t>Кровавая трагедия деревни 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в </a:t>
            </a:r>
            <a:r>
              <a:rPr lang="ru-RU" sz="24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26 </a:t>
            </a:r>
            <a:r>
              <a:rPr lang="ru-RU" sz="24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дворов 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произошла</a:t>
            </a:r>
          </a:p>
          <a:p>
            <a:pPr algn="ctr"/>
            <a:r>
              <a:rPr lang="ru-RU" sz="2200" b="1" i="1" dirty="0" smtClean="0">
                <a:latin typeface="Gilroy ExtraBold" panose="00000900000000000000" pitchFamily="2" charset="-52"/>
              </a:rPr>
              <a:t> </a:t>
            </a:r>
            <a:r>
              <a:rPr lang="ru-RU" sz="24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22 </a:t>
            </a:r>
            <a:r>
              <a:rPr lang="ru-RU" sz="24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марта 1943 года</a:t>
            </a:r>
            <a:r>
              <a:rPr lang="ru-RU" sz="22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,</a:t>
            </a:r>
            <a:r>
              <a:rPr lang="ru-RU" sz="2200" b="1" i="1" dirty="0">
                <a:latin typeface="Gilroy ExtraBold" panose="00000900000000000000" pitchFamily="2" charset="-52"/>
              </a:rPr>
              <a:t> </a:t>
            </a:r>
            <a:endParaRPr lang="en-US" sz="2200" b="1" i="1" dirty="0" smtClean="0">
              <a:latin typeface="Gilroy ExtraBold" panose="00000900000000000000" pitchFamily="2" charset="-52"/>
            </a:endParaRPr>
          </a:p>
          <a:p>
            <a:pPr algn="ctr"/>
            <a:r>
              <a:rPr lang="ru-RU" sz="2200" b="1" i="1" dirty="0" smtClean="0">
                <a:latin typeface="Gilroy ExtraBold" panose="00000900000000000000" pitchFamily="2" charset="-52"/>
              </a:rPr>
              <a:t>отряд </a:t>
            </a:r>
            <a:r>
              <a:rPr lang="ru-RU" sz="2200" b="1" i="1" dirty="0">
                <a:latin typeface="Gilroy ExtraBold" panose="00000900000000000000" pitchFamily="2" charset="-52"/>
              </a:rPr>
              <a:t>немецких карателей 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внезапно окружил</a:t>
            </a:r>
          </a:p>
          <a:p>
            <a:pPr algn="ctr"/>
            <a:r>
              <a:rPr lang="ru-RU" sz="2200" b="1" i="1" dirty="0" smtClean="0">
                <a:latin typeface="Gilroy ExtraBold" panose="00000900000000000000" pitchFamily="2" charset="-52"/>
              </a:rPr>
              <a:t>             деревню.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/>
        </p:blipFill>
        <p:spPr>
          <a:xfrm>
            <a:off x="-108520" y="2132856"/>
            <a:ext cx="6120679" cy="4231523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64904"/>
            <a:ext cx="4940895" cy="3569797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0"/>
    </mc:Choice>
    <mc:Fallback xmlns="">
      <p:transition spd="slow" advTm="914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 - 0003.png"/>
          <p:cNvPicPr>
            <a:picLocks noChangeAspect="1"/>
          </p:cNvPicPr>
          <p:nvPr/>
        </p:nvPicPr>
        <p:blipFill>
          <a:blip r:embed="rId2" cstate="print"/>
          <a:srcRect l="1139" t="1774" r="2016" b="3125"/>
          <a:stretch>
            <a:fillRect/>
          </a:stretch>
        </p:blipFill>
        <p:spPr>
          <a:xfrm>
            <a:off x="147928" y="116632"/>
            <a:ext cx="3857620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 - 0004.png"/>
          <p:cNvPicPr>
            <a:picLocks noChangeAspect="1"/>
          </p:cNvPicPr>
          <p:nvPr/>
        </p:nvPicPr>
        <p:blipFill>
          <a:blip r:embed="rId3" cstate="print"/>
          <a:srcRect l="3262" t="21874" r="4375" b="2083"/>
          <a:stretch>
            <a:fillRect/>
          </a:stretch>
        </p:blipFill>
        <p:spPr>
          <a:xfrm>
            <a:off x="3275856" y="2492896"/>
            <a:ext cx="5738085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623469" y="260648"/>
            <a:ext cx="6390472" cy="1723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accent2">
                  <a:lumMod val="50000"/>
                </a:schemeClr>
              </a:solidFill>
              <a:latin typeface="Gilroy ExtraBold" panose="00000900000000000000" pitchFamily="2" charset="-52"/>
            </a:endParaRPr>
          </a:p>
          <a:p>
            <a:pPr marL="93663"/>
            <a:r>
              <a:rPr lang="ru-RU" sz="2200" b="1" i="1" dirty="0">
                <a:latin typeface="Gilroy ExtraBold" panose="00000900000000000000" pitchFamily="2" charset="-52"/>
              </a:rPr>
              <a:t>Фашисты согнали людей в сарай </a:t>
            </a:r>
            <a:endParaRPr lang="en-US" sz="2200" b="1" i="1" dirty="0" smtClean="0">
              <a:latin typeface="Gilroy ExtraBold" panose="00000900000000000000" pitchFamily="2" charset="-52"/>
            </a:endParaRPr>
          </a:p>
          <a:p>
            <a:pPr marL="93663"/>
            <a:r>
              <a:rPr lang="ru-RU" sz="2200" b="1" i="1" dirty="0" smtClean="0">
                <a:latin typeface="Gilroy ExtraBold" panose="00000900000000000000" pitchFamily="2" charset="-52"/>
              </a:rPr>
              <a:t>и </a:t>
            </a:r>
            <a:r>
              <a:rPr lang="ru-RU" sz="2200" b="1" i="1" dirty="0">
                <a:latin typeface="Gilroy ExtraBold" panose="00000900000000000000" pitchFamily="2" charset="-52"/>
              </a:rPr>
              <a:t>подожгли его, а тех, кто пытался 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спастись,</a:t>
            </a:r>
            <a:r>
              <a:rPr lang="en-US" sz="2200" b="1" i="1" dirty="0" smtClean="0">
                <a:latin typeface="Gilroy ExtraBold" panose="00000900000000000000" pitchFamily="2" charset="-52"/>
              </a:rPr>
              <a:t> </a:t>
            </a:r>
            <a:r>
              <a:rPr lang="ru-RU" sz="2200" b="1" i="1" dirty="0" smtClean="0">
                <a:latin typeface="Gilroy ExtraBold" panose="00000900000000000000" pitchFamily="2" charset="-52"/>
              </a:rPr>
              <a:t>расстреляли.</a:t>
            </a:r>
          </a:p>
          <a:p>
            <a:pPr marL="93663"/>
            <a:endParaRPr lang="ru-RU" sz="2000" dirty="0">
              <a:solidFill>
                <a:schemeClr val="accent2">
                  <a:lumMod val="50000"/>
                </a:schemeClr>
              </a:solidFill>
              <a:latin typeface="Gilroy ExtraBold" panose="00000900000000000000" pitchFamily="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935" y="4636036"/>
            <a:ext cx="2978345" cy="172354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149</a:t>
            </a:r>
            <a:r>
              <a:rPr lang="ru-RU" sz="26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 </a:t>
            </a:r>
            <a:r>
              <a:rPr lang="ru-RU" sz="26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человек,</a:t>
            </a:r>
          </a:p>
          <a:p>
            <a:r>
              <a:rPr lang="ru-RU" sz="26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из </a:t>
            </a:r>
            <a:r>
              <a:rPr lang="ru-RU" sz="26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них </a:t>
            </a:r>
            <a:endParaRPr lang="ru-RU" sz="2600" b="1" i="1" dirty="0" smtClean="0">
              <a:solidFill>
                <a:srgbClr val="CC504D"/>
              </a:solidFill>
              <a:latin typeface="Gilroy ExtraBold" panose="00000900000000000000" pitchFamily="2" charset="-52"/>
            </a:endParaRPr>
          </a:p>
          <a:p>
            <a:pPr algn="r"/>
            <a:r>
              <a:rPr lang="ru-RU" sz="40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6</a:t>
            </a:r>
            <a:r>
              <a:rPr lang="ru-RU" sz="26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 детей.</a:t>
            </a:r>
            <a:endParaRPr lang="ru-RU" sz="2600" b="1" i="1" dirty="0">
              <a:solidFill>
                <a:srgbClr val="CC504D"/>
              </a:solidFill>
              <a:latin typeface="Gilroy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027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0"/>
    </mc:Choice>
    <mc:Fallback xmlns="">
      <p:transition spd="slow" advTm="914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ымян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05092" y="260648"/>
            <a:ext cx="4304669" cy="64533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3347864" y="571480"/>
            <a:ext cx="55446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Gilroy ExtraBold" panose="00000900000000000000" pitchFamily="2" charset="-52"/>
              </a:rPr>
              <a:t>Оккупанты не прочь были сжечь каждую белорусскую деревню</a:t>
            </a:r>
            <a:r>
              <a:rPr lang="ru-RU" sz="2400" b="1" i="1" dirty="0" smtClean="0">
                <a:latin typeface="Gilroy ExtraBold" panose="00000900000000000000" pitchFamily="2" charset="-52"/>
              </a:rPr>
              <a:t>.</a:t>
            </a:r>
          </a:p>
          <a:p>
            <a:endParaRPr lang="ru-RU" sz="2400" b="1" i="1" dirty="0" smtClean="0">
              <a:latin typeface="Gilroy ExtraBold" panose="00000900000000000000" pitchFamily="2" charset="-52"/>
            </a:endParaRPr>
          </a:p>
          <a:p>
            <a:endParaRPr lang="ru-RU" sz="2400" b="1" i="1" dirty="0">
              <a:latin typeface="Gilroy ExtraBold" panose="00000900000000000000" pitchFamily="2" charset="-52"/>
            </a:endParaRPr>
          </a:p>
          <a:p>
            <a:r>
              <a:rPr lang="ru-RU" sz="2400" b="1" i="1" dirty="0">
                <a:latin typeface="Gilroy ExtraBold" panose="00000900000000000000" pitchFamily="2" charset="-52"/>
              </a:rPr>
              <a:t>В ходе Великой Отечественной войны </a:t>
            </a:r>
            <a:endParaRPr lang="en-US" sz="2400" b="1" i="1" dirty="0" smtClean="0">
              <a:latin typeface="Gilroy ExtraBold" panose="00000900000000000000" pitchFamily="2" charset="-52"/>
            </a:endParaRPr>
          </a:p>
          <a:p>
            <a:r>
              <a:rPr lang="ru-RU" sz="2400" b="1" i="1" dirty="0" smtClean="0">
                <a:latin typeface="Gilroy ExtraBold" panose="00000900000000000000" pitchFamily="2" charset="-52"/>
              </a:rPr>
              <a:t>в </a:t>
            </a:r>
            <a:r>
              <a:rPr lang="ru-RU" sz="2400" b="1" i="1" dirty="0">
                <a:latin typeface="Gilroy ExtraBold" panose="00000900000000000000" pitchFamily="2" charset="-52"/>
              </a:rPr>
              <a:t>Беларуси было разрушено </a:t>
            </a:r>
            <a:endParaRPr lang="en-US" sz="2400" b="1" i="1" dirty="0" smtClean="0">
              <a:latin typeface="Gilroy ExtraBold" panose="00000900000000000000" pitchFamily="2" charset="-52"/>
            </a:endParaRPr>
          </a:p>
          <a:p>
            <a:r>
              <a:rPr lang="ru-RU" sz="2400" b="1" i="1" dirty="0" smtClean="0">
                <a:latin typeface="Gilroy ExtraBold" panose="00000900000000000000" pitchFamily="2" charset="-52"/>
              </a:rPr>
              <a:t>и </a:t>
            </a:r>
            <a:r>
              <a:rPr lang="ru-RU" sz="2400" b="1" i="1" dirty="0">
                <a:latin typeface="Gilroy ExtraBold" panose="00000900000000000000" pitchFamily="2" charset="-52"/>
              </a:rPr>
              <a:t>разграблено </a:t>
            </a:r>
            <a:r>
              <a:rPr lang="ru-RU" sz="32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209</a:t>
            </a:r>
            <a:r>
              <a:rPr lang="ru-RU" sz="24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 городов </a:t>
            </a:r>
            <a:endParaRPr lang="en-US" sz="2400" b="1" i="1" dirty="0" smtClean="0">
              <a:solidFill>
                <a:srgbClr val="CC504D"/>
              </a:solidFill>
              <a:latin typeface="Gilroy ExtraBold" panose="00000900000000000000" pitchFamily="2" charset="-52"/>
            </a:endParaRPr>
          </a:p>
          <a:p>
            <a:r>
              <a:rPr lang="ru-RU" sz="24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и </a:t>
            </a:r>
            <a:r>
              <a:rPr lang="ru-RU" sz="24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поселков,</a:t>
            </a:r>
            <a:r>
              <a:rPr lang="ru-RU" sz="2400" b="1" i="1" dirty="0">
                <a:latin typeface="Gilroy ExtraBold" panose="00000900000000000000" pitchFamily="2" charset="-52"/>
              </a:rPr>
              <a:t> </a:t>
            </a:r>
            <a:r>
              <a:rPr lang="ru-RU" sz="2400" b="1" i="1" dirty="0" smtClean="0">
                <a:latin typeface="Gilroy ExtraBold" panose="00000900000000000000" pitchFamily="2" charset="-52"/>
              </a:rPr>
              <a:t>сожжено более </a:t>
            </a:r>
            <a:r>
              <a:rPr lang="ru-RU" sz="32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9124</a:t>
            </a:r>
            <a:r>
              <a:rPr lang="ru-RU" sz="2400" b="1" i="1" dirty="0" smtClean="0">
                <a:solidFill>
                  <a:srgbClr val="CC504D"/>
                </a:solidFill>
                <a:latin typeface="Gilroy ExtraBold" panose="00000900000000000000" pitchFamily="2" charset="-52"/>
              </a:rPr>
              <a:t> деревень. </a:t>
            </a:r>
          </a:p>
          <a:p>
            <a:endParaRPr lang="ru-RU" sz="2400" b="1" i="1" dirty="0" smtClean="0">
              <a:latin typeface="Gilroy ExtraBold" panose="00000900000000000000" pitchFamily="2" charset="-52"/>
            </a:endParaRPr>
          </a:p>
          <a:p>
            <a:endParaRPr lang="ru-RU" sz="2400" b="1" i="1" dirty="0" smtClean="0">
              <a:latin typeface="Gilroy ExtraBold" panose="00000900000000000000" pitchFamily="2" charset="-52"/>
            </a:endParaRPr>
          </a:p>
          <a:p>
            <a:r>
              <a:rPr lang="ru-RU" sz="32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186 </a:t>
            </a:r>
            <a:r>
              <a:rPr lang="ru-RU" sz="24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деревень</a:t>
            </a:r>
            <a:r>
              <a:rPr lang="ru-RU" sz="32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 </a:t>
            </a:r>
            <a:r>
              <a:rPr lang="ru-RU" sz="2400" b="1" i="1" dirty="0">
                <a:latin typeface="Gilroy ExtraBold" panose="00000900000000000000" pitchFamily="2" charset="-52"/>
              </a:rPr>
              <a:t>не смогли </a:t>
            </a:r>
            <a:r>
              <a:rPr lang="ru-RU" sz="2400" b="1" i="1" dirty="0" smtClean="0">
                <a:latin typeface="Gilroy ExtraBold" panose="00000900000000000000" pitchFamily="2" charset="-52"/>
              </a:rPr>
              <a:t>возродиться.</a:t>
            </a:r>
          </a:p>
          <a:p>
            <a:r>
              <a:rPr lang="ru-RU" sz="2400" dirty="0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2"/>
    </mc:Choice>
    <mc:Fallback xmlns="">
      <p:transition spd="slow" advTm="812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45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8104" y="524866"/>
            <a:ext cx="3416253" cy="6073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95536" y="260648"/>
            <a:ext cx="51845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>
                <a:latin typeface="Gilroy ExtraBold" panose="00000900000000000000" pitchFamily="2" charset="-52"/>
              </a:rPr>
              <a:t>За три года оккупации фашисты провели </a:t>
            </a:r>
            <a:endParaRPr lang="en-US" sz="2400" b="1" i="1" dirty="0">
              <a:latin typeface="Gilroy ExtraBold" panose="00000900000000000000" pitchFamily="2" charset="-5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180 карательных операций.</a:t>
            </a:r>
            <a:r>
              <a:rPr lang="ru-RU" sz="2400" b="1" i="1" dirty="0">
                <a:latin typeface="Gilroy ExtraBold" panose="00000900000000000000" pitchFamily="2" charset="-52"/>
              </a:rPr>
              <a:t> </a:t>
            </a:r>
            <a:endParaRPr lang="en-US" sz="2400" b="1" i="1" dirty="0">
              <a:latin typeface="Gilroy ExtraBold" panose="00000900000000000000" pitchFamily="2" charset="-5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 i="1" dirty="0">
              <a:latin typeface="Gilroy ExtraBold" panose="00000900000000000000" pitchFamily="2" charset="-5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>
                <a:latin typeface="Gilroy ExtraBold" panose="00000900000000000000" pitchFamily="2" charset="-52"/>
              </a:rPr>
              <a:t>Погиб </a:t>
            </a:r>
            <a:r>
              <a:rPr lang="ru-RU" sz="2400" b="1" i="1" dirty="0">
                <a:solidFill>
                  <a:srgbClr val="CC504D"/>
                </a:solidFill>
                <a:latin typeface="Gilroy ExtraBold" panose="00000900000000000000" pitchFamily="2" charset="-52"/>
              </a:rPr>
              <a:t>КАЖДЫЙ ТРЕТИЙ </a:t>
            </a:r>
            <a:endParaRPr lang="en-US" sz="2400" b="1" i="1" dirty="0">
              <a:solidFill>
                <a:srgbClr val="CC504D"/>
              </a:solidFill>
              <a:latin typeface="Gilroy ExtraBold" panose="00000900000000000000" pitchFamily="2" charset="-5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>
                <a:latin typeface="Gilroy ExtraBold" panose="00000900000000000000" pitchFamily="2" charset="-52"/>
              </a:rPr>
              <a:t>житель Беларуси.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77588"/>
            <a:ext cx="5235376" cy="370664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0"/>
    </mc:Choice>
    <mc:Fallback xmlns="">
      <p:transition spd="slow" advTm="715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1"/>
            </a:gs>
            <a:gs pos="90000">
              <a:schemeClr val="accent1">
                <a:lumMod val="45000"/>
                <a:lumOff val="55000"/>
              </a:schemeClr>
            </a:gs>
            <a:gs pos="37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23" y="3215935"/>
            <a:ext cx="5636328" cy="345342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3486309" y="260648"/>
            <a:ext cx="54005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Gilroy ExtraBold" panose="00000900000000000000" pitchFamily="2" charset="-52"/>
              </a:rPr>
              <a:t>C</a:t>
            </a:r>
            <a:r>
              <a:rPr lang="ru-RU" sz="1600" b="1" i="1" dirty="0" smtClean="0">
                <a:latin typeface="Gilroy ExtraBold" panose="00000900000000000000" pitchFamily="2" charset="-52"/>
              </a:rPr>
              <a:t>уайчыннік, стань!</a:t>
            </a:r>
          </a:p>
          <a:p>
            <a:r>
              <a:rPr lang="ru-RU" sz="1600" b="1" i="1" dirty="0" smtClean="0">
                <a:latin typeface="Gilroy ExtraBold" panose="00000900000000000000" pitchFamily="2" charset="-52"/>
              </a:rPr>
              <a:t>Тут знішчалі людзей.</a:t>
            </a:r>
          </a:p>
          <a:p>
            <a:r>
              <a:rPr lang="ru-RU" sz="1600" b="1" i="1" dirty="0" smtClean="0">
                <a:latin typeface="Gilroy ExtraBold" panose="00000900000000000000" pitchFamily="2" charset="-52"/>
              </a:rPr>
              <a:t>Суайчыннік! </a:t>
            </a:r>
          </a:p>
          <a:p>
            <a:r>
              <a:rPr lang="ru-RU" sz="1600" b="1" i="1" dirty="0" smtClean="0">
                <a:latin typeface="Gilroy ExtraBold" panose="00000900000000000000" pitchFamily="2" charset="-52"/>
              </a:rPr>
              <a:t>Запомні навек:</a:t>
            </a:r>
          </a:p>
          <a:p>
            <a:r>
              <a:rPr lang="ru-RU" sz="1600" b="1" i="1" dirty="0" smtClean="0">
                <a:latin typeface="Gilroy ExtraBold" panose="00000900000000000000" pitchFamily="2" charset="-52"/>
              </a:rPr>
              <a:t>Тры гады па сто трыццаць сем у дзень,</a:t>
            </a:r>
          </a:p>
          <a:p>
            <a:r>
              <a:rPr lang="ru-RU" sz="1600" b="1" i="1" dirty="0" smtClean="0">
                <a:latin typeface="Gilroy ExtraBold" panose="00000900000000000000" pitchFamily="2" charset="-52"/>
              </a:rPr>
              <a:t>І ў гадзіну – па шэсць чалавек.</a:t>
            </a:r>
          </a:p>
          <a:p>
            <a:r>
              <a:rPr lang="ru-RU" sz="1600" b="1" i="1" dirty="0" smtClean="0">
                <a:latin typeface="Gilroy ExtraBold" panose="00000900000000000000" pitchFamily="2" charset="-52"/>
              </a:rPr>
              <a:t>Гэта значыць, што кожныя дзесяць хвілін</a:t>
            </a:r>
          </a:p>
          <a:p>
            <a:r>
              <a:rPr lang="ru-RU" sz="1600" b="1" i="1" dirty="0" smtClean="0">
                <a:latin typeface="Gilroy ExtraBold" panose="00000900000000000000" pitchFamily="2" charset="-52"/>
              </a:rPr>
              <a:t>Тут навекі чарнеў небакрай.</a:t>
            </a:r>
          </a:p>
          <a:p>
            <a:r>
              <a:rPr lang="ru-RU" sz="1600" b="1" i="1" dirty="0" smtClean="0">
                <a:latin typeface="Gilroy ExtraBold" panose="00000900000000000000" pitchFamily="2" charset="-52"/>
              </a:rPr>
              <a:t>Попел сэрцаў нашых ракоча ў зямлі:</a:t>
            </a:r>
          </a:p>
          <a:p>
            <a:r>
              <a:rPr lang="ru-RU" sz="1600" b="1" i="1" dirty="0" smtClean="0">
                <a:latin typeface="Gilroy ExtraBold" panose="00000900000000000000" pitchFamily="2" charset="-52"/>
              </a:rPr>
              <a:t>Памятай... </a:t>
            </a:r>
          </a:p>
          <a:p>
            <a:r>
              <a:rPr lang="ru-RU" sz="1600" b="1" i="1" dirty="0" smtClean="0">
                <a:latin typeface="Gilroy ExtraBold" panose="00000900000000000000" pitchFamily="2" charset="-52"/>
              </a:rPr>
              <a:t>              </a:t>
            </a:r>
            <a:r>
              <a:rPr lang="ru-RU" sz="1600" b="1" i="1" dirty="0" err="1" smtClean="0">
                <a:latin typeface="Gilroy ExtraBold" panose="00000900000000000000" pitchFamily="2" charset="-52"/>
              </a:rPr>
              <a:t>Памятай</a:t>
            </a:r>
            <a:r>
              <a:rPr lang="ru-RU" sz="1600" b="1" i="1" dirty="0" smtClean="0">
                <a:latin typeface="Gilroy ExtraBold" panose="00000900000000000000" pitchFamily="2" charset="-52"/>
              </a:rPr>
              <a:t>... </a:t>
            </a:r>
          </a:p>
          <a:p>
            <a:r>
              <a:rPr lang="ru-RU" sz="1600" b="1" i="1" dirty="0" smtClean="0">
                <a:latin typeface="Gilroy ExtraBold" panose="00000900000000000000" pitchFamily="2" charset="-52"/>
              </a:rPr>
              <a:t>                          </a:t>
            </a:r>
            <a:r>
              <a:rPr lang="ru-RU" sz="1600" b="1" i="1" dirty="0" err="1" smtClean="0">
                <a:latin typeface="Gilroy ExtraBold" panose="00000900000000000000" pitchFamily="2" charset="-52"/>
              </a:rPr>
              <a:t>Памятай</a:t>
            </a:r>
            <a:r>
              <a:rPr lang="ru-RU" sz="1600" b="1" i="1" dirty="0" smtClean="0">
                <a:latin typeface="Gilroy ExtraBold" panose="00000900000000000000" pitchFamily="2" charset="-52"/>
              </a:rPr>
              <a:t>!!</a:t>
            </a:r>
          </a:p>
          <a:p>
            <a:endParaRPr lang="ru-RU" b="1" i="1" dirty="0" smtClean="0">
              <a:latin typeface="Gilroy ExtraBold" panose="00000900000000000000" pitchFamily="2" charset="-52"/>
            </a:endParaRPr>
          </a:p>
          <a:p>
            <a:pPr algn="r"/>
            <a:r>
              <a:rPr lang="ru-RU" b="1" i="1" dirty="0" smtClean="0">
                <a:latin typeface="Gilroy ExtraBold" panose="00000900000000000000" pitchFamily="2" charset="-52"/>
              </a:rPr>
              <a:t>      </a:t>
            </a:r>
            <a:r>
              <a:rPr lang="ru-RU" b="1" i="1" dirty="0" err="1" smtClean="0">
                <a:latin typeface="Gilroy ExtraBold" panose="00000900000000000000" pitchFamily="2" charset="-52"/>
              </a:rPr>
              <a:t>Уладзімір</a:t>
            </a:r>
            <a:r>
              <a:rPr lang="ru-RU" b="1" i="1" dirty="0" smtClean="0">
                <a:latin typeface="Gilroy ExtraBold" panose="00000900000000000000" pitchFamily="2" charset="-52"/>
              </a:rPr>
              <a:t> Караткевіч</a:t>
            </a:r>
            <a:endParaRPr lang="ru-RU" b="1" i="1" dirty="0">
              <a:latin typeface="Gilroy ExtraBold" panose="000009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3"/>
    </mc:Choice>
    <mc:Fallback xmlns="">
      <p:transition spd="slow" advTm="1278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5022800" y="3563496"/>
            <a:ext cx="3941688" cy="202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5126"/>
            <a:ext cx="4752528" cy="307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000"/>
          <a:stretch/>
        </p:blipFill>
        <p:spPr>
          <a:xfrm>
            <a:off x="190683" y="3585179"/>
            <a:ext cx="4760328" cy="293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30390_16.jpg"/>
          <p:cNvPicPr>
            <a:picLocks noChangeAspect="1"/>
          </p:cNvPicPr>
          <p:nvPr/>
        </p:nvPicPr>
        <p:blipFill rotWithShape="1">
          <a:blip r:embed="rId5" cstate="print">
            <a:lum bright="-10000"/>
          </a:blip>
          <a:srcRect b="19152"/>
          <a:stretch/>
        </p:blipFill>
        <p:spPr>
          <a:xfrm>
            <a:off x="179512" y="908720"/>
            <a:ext cx="3941688" cy="249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2"/>
    </mc:Choice>
    <mc:Fallback xmlns="">
      <p:transition spd="slow" advTm="293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</TotalTime>
  <Words>1315</Words>
  <Application>Microsoft Office PowerPoint</Application>
  <PresentationFormat>Экран (4:3)</PresentationFormat>
  <Paragraphs>178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Infobel 2010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Беларусь помнит: во имя жизни и мира</dc:title>
  <dc:creator>Екатерина</dc:creator>
  <cp:lastModifiedBy>Пугачева Наталья Александровна</cp:lastModifiedBy>
  <cp:revision>188</cp:revision>
  <dcterms:created xsi:type="dcterms:W3CDTF">2026-02-17T15:16:19Z</dcterms:created>
  <dcterms:modified xsi:type="dcterms:W3CDTF">2026-03-23T15:25:16Z</dcterms:modified>
</cp:coreProperties>
</file>